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8" r:id="rId2"/>
    <p:sldId id="345" r:id="rId3"/>
    <p:sldId id="318" r:id="rId4"/>
    <p:sldId id="271" r:id="rId5"/>
    <p:sldId id="293" r:id="rId6"/>
    <p:sldId id="353" r:id="rId7"/>
    <p:sldId id="627" r:id="rId8"/>
    <p:sldId id="350" r:id="rId9"/>
    <p:sldId id="351" r:id="rId10"/>
    <p:sldId id="355" r:id="rId11"/>
    <p:sldId id="4666" r:id="rId12"/>
    <p:sldId id="571" r:id="rId13"/>
    <p:sldId id="4667" r:id="rId14"/>
    <p:sldId id="321" r:id="rId15"/>
    <p:sldId id="4668" r:id="rId16"/>
    <p:sldId id="294" r:id="rId17"/>
    <p:sldId id="572" r:id="rId18"/>
    <p:sldId id="336" r:id="rId19"/>
    <p:sldId id="4669" r:id="rId20"/>
    <p:sldId id="330" r:id="rId21"/>
    <p:sldId id="4583" r:id="rId22"/>
    <p:sldId id="4670" r:id="rId23"/>
    <p:sldId id="603" r:id="rId24"/>
    <p:sldId id="604" r:id="rId25"/>
    <p:sldId id="4671" r:id="rId26"/>
    <p:sldId id="281" r:id="rId27"/>
    <p:sldId id="4672" r:id="rId28"/>
    <p:sldId id="335" r:id="rId29"/>
    <p:sldId id="4664" r:id="rId30"/>
    <p:sldId id="4665" r:id="rId31"/>
    <p:sldId id="4673" r:id="rId32"/>
    <p:sldId id="608" r:id="rId33"/>
    <p:sldId id="609" r:id="rId34"/>
    <p:sldId id="569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C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karab\Dropbox\EAWAG\25%20Students%20and%20Interns\Riddhi\Thesis\Analysis_CWIS_MasterThesis_RRD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2011</c:v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'Scenario Comparison'!$B$46:$B$58</c:f>
              <c:strCache>
                <c:ptCount val="9"/>
                <c:pt idx="0">
                  <c:v>Initial Investment (million USD)</c:v>
                </c:pt>
                <c:pt idx="1">
                  <c:v>Annual O&amp;M (million USD per year) </c:v>
                </c:pt>
                <c:pt idx="2">
                  <c:v>Total Annual Cost (million USD per year)</c:v>
                </c:pt>
                <c:pt idx="3">
                  <c:v>Initial Investment (million USD)</c:v>
                </c:pt>
                <c:pt idx="4">
                  <c:v>Annual O&amp;M (million USD per year) </c:v>
                </c:pt>
                <c:pt idx="5">
                  <c:v>Total Annual Cost (million USD per year)</c:v>
                </c:pt>
                <c:pt idx="6">
                  <c:v>Initial Investment (million USD)</c:v>
                </c:pt>
                <c:pt idx="7">
                  <c:v>Annual O&amp;M (million USD per year) </c:v>
                </c:pt>
                <c:pt idx="8">
                  <c:v>Total Annual Cost (million USD per year)</c:v>
                </c:pt>
              </c:strCache>
            </c:strRef>
          </c:cat>
          <c:val>
            <c:numRef>
              <c:f>'Scenario Comparison'!$C$46:$C$58</c:f>
              <c:numCache>
                <c:formatCode>0.00</c:formatCode>
                <c:ptCount val="9"/>
                <c:pt idx="0">
                  <c:v>318.89</c:v>
                </c:pt>
                <c:pt idx="1">
                  <c:v>41.75</c:v>
                </c:pt>
                <c:pt idx="2">
                  <c:v>62.91</c:v>
                </c:pt>
                <c:pt idx="3">
                  <c:v>506.07</c:v>
                </c:pt>
                <c:pt idx="4">
                  <c:v>69.56</c:v>
                </c:pt>
                <c:pt idx="5">
                  <c:v>103.19</c:v>
                </c:pt>
                <c:pt idx="6">
                  <c:v>473.79</c:v>
                </c:pt>
                <c:pt idx="7">
                  <c:v>66.84</c:v>
                </c:pt>
                <c:pt idx="8">
                  <c:v>98.3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85-471F-9A75-6090D11EA242}"/>
            </c:ext>
          </c:extLst>
        </c:ser>
        <c:ser>
          <c:idx val="1"/>
          <c:order val="1"/>
          <c:tx>
            <c:v>2021</c:v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'Scenario Comparison'!$B$46:$B$58</c:f>
              <c:strCache>
                <c:ptCount val="9"/>
                <c:pt idx="0">
                  <c:v>Initial Investment (million USD)</c:v>
                </c:pt>
                <c:pt idx="1">
                  <c:v>Annual O&amp;M (million USD per year) </c:v>
                </c:pt>
                <c:pt idx="2">
                  <c:v>Total Annual Cost (million USD per year)</c:v>
                </c:pt>
                <c:pt idx="3">
                  <c:v>Initial Investment (million USD)</c:v>
                </c:pt>
                <c:pt idx="4">
                  <c:v>Annual O&amp;M (million USD per year) </c:v>
                </c:pt>
                <c:pt idx="5">
                  <c:v>Total Annual Cost (million USD per year)</c:v>
                </c:pt>
                <c:pt idx="6">
                  <c:v>Initial Investment (million USD)</c:v>
                </c:pt>
                <c:pt idx="7">
                  <c:v>Annual O&amp;M (million USD per year) </c:v>
                </c:pt>
                <c:pt idx="8">
                  <c:v>Total Annual Cost (million USD per year)</c:v>
                </c:pt>
              </c:strCache>
            </c:strRef>
          </c:cat>
          <c:val>
            <c:numRef>
              <c:f>'Scenario Comparison'!$D$46:$D$58</c:f>
              <c:numCache>
                <c:formatCode>0.00</c:formatCode>
                <c:ptCount val="9"/>
                <c:pt idx="0">
                  <c:v>380.92</c:v>
                </c:pt>
                <c:pt idx="1">
                  <c:v>49.88</c:v>
                </c:pt>
                <c:pt idx="2">
                  <c:v>75.14</c:v>
                </c:pt>
                <c:pt idx="3">
                  <c:v>604.5</c:v>
                </c:pt>
                <c:pt idx="4">
                  <c:v>83.09</c:v>
                </c:pt>
                <c:pt idx="5">
                  <c:v>123.26</c:v>
                </c:pt>
                <c:pt idx="6">
                  <c:v>565.94000000000005</c:v>
                </c:pt>
                <c:pt idx="7">
                  <c:v>79.84</c:v>
                </c:pt>
                <c:pt idx="8">
                  <c:v>117.41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85-471F-9A75-6090D11EA242}"/>
            </c:ext>
          </c:extLst>
        </c:ser>
        <c:ser>
          <c:idx val="2"/>
          <c:order val="2"/>
          <c:tx>
            <c:v>2031</c:v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'Scenario Comparison'!$B$46:$B$58</c:f>
              <c:strCache>
                <c:ptCount val="9"/>
                <c:pt idx="0">
                  <c:v>Initial Investment (million USD)</c:v>
                </c:pt>
                <c:pt idx="1">
                  <c:v>Annual O&amp;M (million USD per year) </c:v>
                </c:pt>
                <c:pt idx="2">
                  <c:v>Total Annual Cost (million USD per year)</c:v>
                </c:pt>
                <c:pt idx="3">
                  <c:v>Initial Investment (million USD)</c:v>
                </c:pt>
                <c:pt idx="4">
                  <c:v>Annual O&amp;M (million USD per year) </c:v>
                </c:pt>
                <c:pt idx="5">
                  <c:v>Total Annual Cost (million USD per year)</c:v>
                </c:pt>
                <c:pt idx="6">
                  <c:v>Initial Investment (million USD)</c:v>
                </c:pt>
                <c:pt idx="7">
                  <c:v>Annual O&amp;M (million USD per year) </c:v>
                </c:pt>
                <c:pt idx="8">
                  <c:v>Total Annual Cost (million USD per year)</c:v>
                </c:pt>
              </c:strCache>
            </c:strRef>
          </c:cat>
          <c:val>
            <c:numRef>
              <c:f>'Scenario Comparison'!$E$46:$E$58</c:f>
              <c:numCache>
                <c:formatCode>0.00</c:formatCode>
                <c:ptCount val="9"/>
                <c:pt idx="0">
                  <c:v>455.01</c:v>
                </c:pt>
                <c:pt idx="1">
                  <c:v>59.58</c:v>
                </c:pt>
                <c:pt idx="2">
                  <c:v>89.76</c:v>
                </c:pt>
                <c:pt idx="3">
                  <c:v>722.08</c:v>
                </c:pt>
                <c:pt idx="4">
                  <c:v>99.26</c:v>
                </c:pt>
                <c:pt idx="5">
                  <c:v>147.22999999999999</c:v>
                </c:pt>
                <c:pt idx="6">
                  <c:v>676.01</c:v>
                </c:pt>
                <c:pt idx="7">
                  <c:v>95.37</c:v>
                </c:pt>
                <c:pt idx="8">
                  <c:v>140.25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85-471F-9A75-6090D11EA242}"/>
            </c:ext>
          </c:extLst>
        </c:ser>
        <c:ser>
          <c:idx val="3"/>
          <c:order val="3"/>
          <c:tx>
            <c:v>2041</c:v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'Scenario Comparison'!$B$46:$B$58</c:f>
              <c:strCache>
                <c:ptCount val="9"/>
                <c:pt idx="0">
                  <c:v>Initial Investment (million USD)</c:v>
                </c:pt>
                <c:pt idx="1">
                  <c:v>Annual O&amp;M (million USD per year) </c:v>
                </c:pt>
                <c:pt idx="2">
                  <c:v>Total Annual Cost (million USD per year)</c:v>
                </c:pt>
                <c:pt idx="3">
                  <c:v>Initial Investment (million USD)</c:v>
                </c:pt>
                <c:pt idx="4">
                  <c:v>Annual O&amp;M (million USD per year) </c:v>
                </c:pt>
                <c:pt idx="5">
                  <c:v>Total Annual Cost (million USD per year)</c:v>
                </c:pt>
                <c:pt idx="6">
                  <c:v>Initial Investment (million USD)</c:v>
                </c:pt>
                <c:pt idx="7">
                  <c:v>Annual O&amp;M (million USD per year) </c:v>
                </c:pt>
                <c:pt idx="8">
                  <c:v>Total Annual Cost (million USD per year)</c:v>
                </c:pt>
              </c:strCache>
            </c:strRef>
          </c:cat>
          <c:val>
            <c:numRef>
              <c:f>'Scenario Comparison'!$F$46:$F$58</c:f>
              <c:numCache>
                <c:formatCode>General</c:formatCode>
                <c:ptCount val="9"/>
                <c:pt idx="0">
                  <c:v>543.5</c:v>
                </c:pt>
                <c:pt idx="1">
                  <c:v>71.16</c:v>
                </c:pt>
                <c:pt idx="2">
                  <c:v>107.21</c:v>
                </c:pt>
                <c:pt idx="3">
                  <c:v>862.52</c:v>
                </c:pt>
                <c:pt idx="4">
                  <c:v>118.56</c:v>
                </c:pt>
                <c:pt idx="5">
                  <c:v>175.87</c:v>
                </c:pt>
                <c:pt idx="6">
                  <c:v>807.5</c:v>
                </c:pt>
                <c:pt idx="7" formatCode="0.00">
                  <c:v>113.92</c:v>
                </c:pt>
                <c:pt idx="8">
                  <c:v>167.53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85-471F-9A75-6090D11EA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9843728"/>
        <c:axId val="1269843400"/>
      </c:barChart>
      <c:catAx>
        <c:axId val="126984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69843400"/>
        <c:crosses val="autoZero"/>
        <c:auto val="1"/>
        <c:lblAlgn val="ctr"/>
        <c:lblOffset val="100"/>
        <c:noMultiLvlLbl val="0"/>
      </c:catAx>
      <c:valAx>
        <c:axId val="1269843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698437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0.13229</cdr:x>
      <cdr:y>0.02375</cdr:y>
    </cdr:from>
    <cdr:to>
      <cdr:x>0.33946</cdr:x>
      <cdr:y>0.14601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885BEDB-C652-4541-BA9F-D2A911ED1C10}"/>
            </a:ext>
          </a:extLst>
        </cdr:cNvPr>
        <cdr:cNvSpPr txBox="1"/>
      </cdr:nvSpPr>
      <cdr:spPr>
        <a:xfrm xmlns:a="http://schemas.openxmlformats.org/drawingml/2006/main">
          <a:off x="762068" y="83220"/>
          <a:ext cx="1193480" cy="428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IN" sz="1100" dirty="0"/>
            <a:t>AD HOC MIX</a:t>
          </a:r>
        </a:p>
      </cdr:txBody>
    </cdr:sp>
  </cdr:relSizeAnchor>
  <cdr:relSizeAnchor xmlns:cdr="http://schemas.openxmlformats.org/drawingml/2006/chartDrawing">
    <cdr:from>
      <cdr:x>0.44909</cdr:x>
      <cdr:y>0.02402</cdr:y>
    </cdr:from>
    <cdr:to>
      <cdr:x>0.64911</cdr:x>
      <cdr:y>0.08698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669568E-BE74-401A-8BEF-16099DA7AC45}"/>
            </a:ext>
          </a:extLst>
        </cdr:cNvPr>
        <cdr:cNvSpPr txBox="1"/>
      </cdr:nvSpPr>
      <cdr:spPr>
        <a:xfrm xmlns:a="http://schemas.openxmlformats.org/drawingml/2006/main">
          <a:off x="2587091" y="84153"/>
          <a:ext cx="1152260" cy="220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100" dirty="0"/>
            <a:t>SEWERAGE</a:t>
          </a:r>
          <a:r>
            <a:rPr lang="en-IN" sz="1100" baseline="0" dirty="0"/>
            <a:t> FOCUS</a:t>
          </a:r>
          <a:endParaRPr lang="en-IN" sz="1100" dirty="0"/>
        </a:p>
      </cdr:txBody>
    </cdr:sp>
  </cdr:relSizeAnchor>
  <cdr:relSizeAnchor xmlns:cdr="http://schemas.openxmlformats.org/drawingml/2006/chartDrawing">
    <cdr:from>
      <cdr:x>0.765</cdr:x>
      <cdr:y>0.02531</cdr:y>
    </cdr:from>
    <cdr:to>
      <cdr:x>0.96502</cdr:x>
      <cdr:y>0.08827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F221BBD-817B-4066-9CF6-0D071030B834}"/>
            </a:ext>
          </a:extLst>
        </cdr:cNvPr>
        <cdr:cNvSpPr txBox="1"/>
      </cdr:nvSpPr>
      <cdr:spPr>
        <a:xfrm xmlns:a="http://schemas.openxmlformats.org/drawingml/2006/main">
          <a:off x="4406943" y="88679"/>
          <a:ext cx="1152259" cy="220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100" dirty="0"/>
            <a:t>COEXISTENCE</a:t>
          </a:r>
          <a:r>
            <a:rPr lang="en-IN" sz="1100" baseline="0" dirty="0"/>
            <a:t> FOCUS</a:t>
          </a:r>
          <a:endParaRPr lang="en-IN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9320D-6033-4271-86F7-483BAD67757F}" type="datetimeFigureOut">
              <a:rPr lang="de-CH" smtClean="0"/>
              <a:t>25.10.2024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60002-0BCB-4ECC-AF07-8A0CEF6E2B0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325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reason for such poor access is that – Urban sanitation in the context of the Global South is not a piece of cake. </a:t>
            </a:r>
          </a:p>
          <a:p>
            <a:endParaRPr lang="en-US" dirty="0"/>
          </a:p>
          <a:p>
            <a:r>
              <a:rPr lang="en-US" dirty="0"/>
              <a:t>There are various complexities and pressures that urban sanitation has to simultaneously deal with. </a:t>
            </a:r>
          </a:p>
          <a:p>
            <a:endParaRPr lang="en-US" dirty="0"/>
          </a:p>
          <a:p>
            <a:r>
              <a:rPr lang="en-US" dirty="0"/>
              <a:t>There are urbanization issues: for example….</a:t>
            </a:r>
          </a:p>
          <a:p>
            <a:r>
              <a:rPr lang="en-US" dirty="0"/>
              <a:t>There are multi-sectoral interactions: ….</a:t>
            </a:r>
          </a:p>
          <a:p>
            <a:r>
              <a:rPr lang="en-US" dirty="0"/>
              <a:t>Then, providing urban sanitation needs to account for several dimensions that go beyond just infrastructure.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DF9DC-6915-4799-B1C0-8B8E5DEF56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533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DF9DC-6915-4799-B1C0-8B8E5DEF56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98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turn of the century,</a:t>
            </a:r>
            <a:r>
              <a:rPr lang="en-US" baseline="0" dirty="0"/>
              <a:t> there are also many advancements that have happened in the field of urban sanitation. </a:t>
            </a:r>
          </a:p>
          <a:p>
            <a:endParaRPr lang="en-US" baseline="0" dirty="0"/>
          </a:p>
          <a:p>
            <a:r>
              <a:rPr lang="en-US" baseline="0" dirty="0"/>
              <a:t>Right from more explicit targets in the SDGs based on the sanitation ladder, to a higher acceptance of non-</a:t>
            </a:r>
            <a:r>
              <a:rPr lang="en-US" baseline="0" dirty="0" err="1"/>
              <a:t>sewered</a:t>
            </a:r>
            <a:r>
              <a:rPr lang="en-US" baseline="0" dirty="0"/>
              <a:t> sanitation solutions. </a:t>
            </a:r>
          </a:p>
          <a:p>
            <a:endParaRPr lang="en-US" baseline="0" dirty="0"/>
          </a:p>
          <a:p>
            <a:r>
              <a:rPr lang="en-US" baseline="0" dirty="0"/>
              <a:t>There have also been increased involvement of the private sector in the </a:t>
            </a:r>
            <a:r>
              <a:rPr lang="en-US" baseline="0" dirty="0" err="1"/>
              <a:t>santiation</a:t>
            </a:r>
            <a:r>
              <a:rPr lang="en-US" baseline="0" dirty="0"/>
              <a:t> economy, because of the new opportunities and technologies that enable resource recovery. </a:t>
            </a:r>
          </a:p>
          <a:p>
            <a:endParaRPr lang="en-US" baseline="0" dirty="0"/>
          </a:p>
          <a:p>
            <a:r>
              <a:rPr lang="en-US" baseline="0" dirty="0"/>
              <a:t>Finally, on the planning front, there have been several participatory approaches, and several tools that have been developed to assist the planning process.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DF9DC-6915-4799-B1C0-8B8E5DEF56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56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building on all this momentum was CWIS. </a:t>
            </a:r>
          </a:p>
          <a:p>
            <a:endParaRPr lang="en-GB" dirty="0"/>
          </a:p>
          <a:p>
            <a:r>
              <a:rPr lang="en-GB" dirty="0"/>
              <a:t>What’s special about it is the backing it received since its inception – to rethink sanitation and bring all the evolved thinking and lessons learnt into a holistic approach. </a:t>
            </a:r>
          </a:p>
          <a:p>
            <a:endParaRPr lang="en-GB" dirty="0"/>
          </a:p>
          <a:p>
            <a:r>
              <a:rPr lang="en-GB" dirty="0"/>
              <a:t>Many including the ADB has now adopted the CWIS thinking. 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102AA-C24B-6A42-9071-A002487633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5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several</a:t>
            </a:r>
            <a:r>
              <a:rPr lang="en-US" baseline="0" dirty="0"/>
              <a:t> expert interviews, workshops and discussions on </a:t>
            </a:r>
            <a:r>
              <a:rPr lang="en-US" baseline="0" dirty="0" err="1"/>
              <a:t>SuSanA</a:t>
            </a:r>
            <a:r>
              <a:rPr lang="en-US" baseline="0" dirty="0"/>
              <a:t> meetings, this </a:t>
            </a:r>
            <a:r>
              <a:rPr lang="en-US" baseline="0" dirty="0" err="1"/>
              <a:t>definion</a:t>
            </a:r>
            <a:r>
              <a:rPr lang="en-US" baseline="0" dirty="0"/>
              <a:t> was </a:t>
            </a:r>
            <a:r>
              <a:rPr lang="en-US" baseline="0" dirty="0" err="1"/>
              <a:t>arrtived</a:t>
            </a:r>
            <a:r>
              <a:rPr lang="en-US" baseline="0" dirty="0"/>
              <a:t> at.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DF9DC-6915-4799-B1C0-8B8E5DEF56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39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CWIS</a:t>
            </a:r>
            <a:r>
              <a:rPr lang="en-US" baseline="0" dirty="0"/>
              <a:t> is best explained through the Manila Principles.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DF9DC-6915-4799-B1C0-8B8E5DEF56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759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6 billion dollars invested, </a:t>
            </a:r>
          </a:p>
          <a:p>
            <a:r>
              <a:rPr lang="en-US" dirty="0"/>
              <a:t>Degree programs on CWIS</a:t>
            </a:r>
          </a:p>
          <a:p>
            <a:r>
              <a:rPr lang="en-US" dirty="0"/>
              <a:t>Various tools being developed </a:t>
            </a:r>
          </a:p>
          <a:p>
            <a:r>
              <a:rPr lang="en-US" dirty="0"/>
              <a:t>Seen as a the way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DF9DC-6915-4799-B1C0-8B8E5DEF56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825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 latest</a:t>
            </a:r>
            <a:r>
              <a:rPr lang="en-US" baseline="0" dirty="0"/>
              <a:t> thinking around sanitation.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31A54-4439-41D3-A556-EFB29D2721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485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other prominent frameworks as well.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DF9DC-6915-4799-B1C0-8B8E5DEF56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90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Sanitation outcomes are long term: be it health, productivity gains or even tourism boosts. </a:t>
            </a:r>
          </a:p>
          <a:p>
            <a:endParaRPr lang="en-US" dirty="0"/>
          </a:p>
          <a:p>
            <a:r>
              <a:rPr lang="en-US" dirty="0"/>
              <a:t>So financing could be long term as well.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DF9DC-6915-4799-B1C0-8B8E5DEF56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87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50D7B-26C9-4FF5-AA43-455747611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D35AA-A961-4132-A5FD-AE5F6330B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C01CD-8583-4B76-A9A3-3A174B4C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ED8-2821-48D3-8F90-D67E6818A2BB}" type="datetimeFigureOut">
              <a:rPr lang="de-CH" smtClean="0"/>
              <a:t>25.10.2024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4F8D1-FEBE-43CF-BBB6-1AF7E2382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7E29C-5B79-4792-980C-E38346A5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B934-9876-4FDE-847C-90EF524DF21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549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0F21-991F-482A-8445-E759570A5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BD5AC8-FB5E-4716-808E-C82AF6AE3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62266-2502-4DC6-A707-1E9B4056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ED8-2821-48D3-8F90-D67E6818A2BB}" type="datetimeFigureOut">
              <a:rPr lang="de-CH" smtClean="0"/>
              <a:t>25.10.2024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0032-F584-454C-8CE9-C35E3657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0BC7C-9B6C-49D7-8EAB-42D92EC4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B934-9876-4FDE-847C-90EF524DF21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524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05D664-BA4B-4EEC-B96F-493FDA7E3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451E9-1044-427C-84B3-2C98538C3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81A4A-5942-4F4B-A843-5D87EBF2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ED8-2821-48D3-8F90-D67E6818A2BB}" type="datetimeFigureOut">
              <a:rPr lang="de-CH" smtClean="0"/>
              <a:t>25.10.2024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28C4A-C317-4723-A378-6C2FEB36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B3BE2-11D1-4E83-B401-FEDF44A8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B934-9876-4FDE-847C-90EF524DF21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0784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F254F4B0-2110-E746-9EDB-39C08A146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347" y="320400"/>
            <a:ext cx="9648199" cy="543658"/>
          </a:xfrm>
          <a:prstGeom prst="rect">
            <a:avLst/>
          </a:prstGeom>
        </p:spPr>
        <p:txBody>
          <a:bodyPr lIns="0" anchor="b"/>
          <a:lstStyle>
            <a:lvl1pPr>
              <a:lnSpc>
                <a:spcPts val="3400"/>
              </a:lnSpc>
              <a:defRPr sz="3000" b="0" i="0" baseline="0">
                <a:solidFill>
                  <a:srgbClr val="646400"/>
                </a:solidFill>
                <a:latin typeface="+mn-lt"/>
              </a:defRPr>
            </a:lvl1pPr>
          </a:lstStyle>
          <a:p>
            <a:r>
              <a:rPr lang="en-GB" noProof="0" dirty="0"/>
              <a:t>Title (olive, </a:t>
            </a:r>
            <a:r>
              <a:rPr lang="en-GB" noProof="0" dirty="0" err="1"/>
              <a:t>arial</a:t>
            </a:r>
            <a:r>
              <a:rPr lang="en-GB" noProof="0" dirty="0"/>
              <a:t>, 30 </a:t>
            </a:r>
            <a:r>
              <a:rPr lang="en-GB" noProof="0" dirty="0" err="1"/>
              <a:t>px</a:t>
            </a:r>
            <a:r>
              <a:rPr lang="en-GB" noProof="0" dirty="0"/>
              <a:t>, only 1 line)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2E7A14A8-00F8-5548-8762-5B2A8520A67F}"/>
              </a:ext>
            </a:extLst>
          </p:cNvPr>
          <p:cNvCxnSpPr>
            <a:cxnSpLocks/>
          </p:cNvCxnSpPr>
          <p:nvPr userDrawn="1"/>
        </p:nvCxnSpPr>
        <p:spPr>
          <a:xfrm>
            <a:off x="359347" y="847545"/>
            <a:ext cx="11505819" cy="0"/>
          </a:xfrm>
          <a:prstGeom prst="line">
            <a:avLst/>
          </a:prstGeom>
          <a:noFill/>
          <a:ln w="44450" cap="rnd">
            <a:solidFill>
              <a:srgbClr val="646400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16F8A2FA-3D1B-1147-A835-BD979FAA91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9458" y="320401"/>
            <a:ext cx="1735582" cy="40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43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orient="horz" pos="867">
          <p15:clr>
            <a:srgbClr val="FBAE40"/>
          </p15:clr>
        </p15:guide>
        <p15:guide id="3" orient="horz" pos="3589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screen picture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37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8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ull screen picture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C246FD61-BCD5-1445-B6D0-9F2F7922E9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39406" y="5697538"/>
            <a:ext cx="2956451" cy="311606"/>
          </a:xfrm>
          <a:prstGeom prst="rect">
            <a:avLst/>
          </a:prstGeom>
          <a:solidFill>
            <a:srgbClr val="646400"/>
          </a:solidFill>
        </p:spPr>
        <p:txBody>
          <a:bodyPr wrap="none" lIns="144000" tIns="72000" rIns="360000" bIns="72000" anchor="ctr" anchorCtr="0">
            <a:sp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highlight>
                  <a:srgbClr val="646400"/>
                </a:highlight>
                <a:latin typeface="+mj-lt"/>
              </a:defRPr>
            </a:lvl1pPr>
          </a:lstStyle>
          <a:p>
            <a:r>
              <a:rPr lang="de-DE" dirty="0"/>
              <a:t>Mastertextformat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920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8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y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4CFB8517-BA56-BB47-A46C-90B44AF7A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347" y="320400"/>
            <a:ext cx="9648199" cy="543658"/>
          </a:xfrm>
          <a:prstGeom prst="rect">
            <a:avLst/>
          </a:prstGeom>
        </p:spPr>
        <p:txBody>
          <a:bodyPr lIns="0" anchor="b"/>
          <a:lstStyle>
            <a:lvl1pPr>
              <a:lnSpc>
                <a:spcPts val="3400"/>
              </a:lnSpc>
              <a:defRPr sz="3000" b="0" i="0" baseline="0">
                <a:solidFill>
                  <a:srgbClr val="646400"/>
                </a:solidFill>
                <a:latin typeface="+mn-lt"/>
              </a:defRPr>
            </a:lvl1pPr>
          </a:lstStyle>
          <a:p>
            <a:r>
              <a:rPr lang="en-GB" noProof="0" dirty="0"/>
              <a:t>Title (olive, </a:t>
            </a:r>
            <a:r>
              <a:rPr lang="en-GB" noProof="0" dirty="0" err="1"/>
              <a:t>arial</a:t>
            </a:r>
            <a:r>
              <a:rPr lang="en-GB" noProof="0" dirty="0"/>
              <a:t>, 30 </a:t>
            </a:r>
            <a:r>
              <a:rPr lang="en-GB" noProof="0" dirty="0" err="1"/>
              <a:t>px</a:t>
            </a:r>
            <a:r>
              <a:rPr lang="en-GB" noProof="0" dirty="0"/>
              <a:t>, only 1 line)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D21805DF-FD14-A044-B43E-ABE708E8F92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71474" y="1296000"/>
            <a:ext cx="11449051" cy="4438050"/>
          </a:xfrm>
          <a:prstGeom prst="rect">
            <a:avLst/>
          </a:prstGeom>
        </p:spPr>
        <p:txBody>
          <a:bodyPr/>
          <a:lstStyle>
            <a:lvl1pPr marL="241200" indent="-241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-"/>
              <a:defRPr sz="2000" b="1"/>
            </a:lvl1pPr>
            <a:lvl2pPr marL="468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-"/>
              <a:defRPr sz="1800" baseline="0"/>
            </a:lvl2pPr>
          </a:lstStyle>
          <a:p>
            <a:r>
              <a:rPr lang="en-GB" noProof="0" dirty="0"/>
              <a:t>Level 1 (bold, 20px)</a:t>
            </a:r>
          </a:p>
          <a:p>
            <a:pPr lvl="1"/>
            <a:r>
              <a:rPr lang="en-GB" noProof="0" dirty="0"/>
              <a:t>Level 2 (</a:t>
            </a:r>
            <a:r>
              <a:rPr lang="en-GB" noProof="0" dirty="0" err="1"/>
              <a:t>unbold</a:t>
            </a:r>
            <a:r>
              <a:rPr lang="en-GB" noProof="0" dirty="0"/>
              <a:t>, 18 </a:t>
            </a:r>
            <a:r>
              <a:rPr lang="en-GB" noProof="0" dirty="0" err="1"/>
              <a:t>px</a:t>
            </a:r>
            <a:r>
              <a:rPr lang="en-GB" noProof="0" dirty="0"/>
              <a:t>)</a:t>
            </a:r>
          </a:p>
          <a:p>
            <a:pPr lvl="1"/>
            <a:r>
              <a:rPr lang="en-GB" noProof="0" dirty="0"/>
              <a:t>…. </a:t>
            </a:r>
          </a:p>
          <a:p>
            <a:pPr lvl="1"/>
            <a:endParaRPr lang="en-GB" noProof="0" dirty="0"/>
          </a:p>
          <a:p>
            <a:r>
              <a:rPr lang="en-GB" noProof="0" dirty="0"/>
              <a:t>Level 1 (bold, 20px)</a:t>
            </a:r>
          </a:p>
          <a:p>
            <a:pPr lvl="1"/>
            <a:r>
              <a:rPr lang="en-GB" noProof="0" dirty="0"/>
              <a:t>Level 2 (</a:t>
            </a:r>
            <a:r>
              <a:rPr lang="en-GB" noProof="0" dirty="0" err="1"/>
              <a:t>unbold</a:t>
            </a:r>
            <a:r>
              <a:rPr lang="en-GB" noProof="0" dirty="0"/>
              <a:t>, 18 </a:t>
            </a:r>
            <a:r>
              <a:rPr lang="en-GB" noProof="0" dirty="0" err="1"/>
              <a:t>px</a:t>
            </a:r>
            <a:r>
              <a:rPr lang="en-GB" noProof="0" dirty="0"/>
              <a:t>)</a:t>
            </a:r>
          </a:p>
          <a:p>
            <a:pPr lvl="1"/>
            <a:r>
              <a:rPr lang="en-GB" noProof="0" dirty="0"/>
              <a:t>…. </a:t>
            </a:r>
          </a:p>
          <a:p>
            <a:endParaRPr lang="en-GB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F26F9C-E11A-9849-B92D-DF117EFBBB45}"/>
              </a:ext>
            </a:extLst>
          </p:cNvPr>
          <p:cNvSpPr/>
          <p:nvPr userDrawn="1"/>
        </p:nvSpPr>
        <p:spPr>
          <a:xfrm>
            <a:off x="9335911" y="70591"/>
            <a:ext cx="2437669" cy="1311809"/>
          </a:xfrm>
          <a:prstGeom prst="ellipse">
            <a:avLst/>
          </a:prstGeom>
          <a:solidFill>
            <a:srgbClr val="E4A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E1412CA4-E9F3-7C49-8A45-4631B32695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335911" y="70591"/>
            <a:ext cx="2437669" cy="89053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Activity</a:t>
            </a:r>
            <a:endParaRPr lang="en-GB" dirty="0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02DB7A9F-B77A-8A47-A6D8-6424C9624D1C}"/>
              </a:ext>
            </a:extLst>
          </p:cNvPr>
          <p:cNvCxnSpPr>
            <a:cxnSpLocks/>
          </p:cNvCxnSpPr>
          <p:nvPr userDrawn="1"/>
        </p:nvCxnSpPr>
        <p:spPr>
          <a:xfrm>
            <a:off x="359347" y="847545"/>
            <a:ext cx="11505819" cy="0"/>
          </a:xfrm>
          <a:prstGeom prst="line">
            <a:avLst/>
          </a:prstGeom>
          <a:noFill/>
          <a:ln w="44450" cap="rnd">
            <a:solidFill>
              <a:srgbClr val="646400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04253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orient="horz" pos="867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00DCA-F522-C040-94F4-00A7BA9623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4000" y="2988000"/>
            <a:ext cx="10080625" cy="56622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3000"/>
            </a:lvl1pPr>
          </a:lstStyle>
          <a:p>
            <a:r>
              <a:rPr lang="en-GB" noProof="0" dirty="0"/>
              <a:t>Title (30px, </a:t>
            </a:r>
            <a:r>
              <a:rPr lang="en-GB" noProof="0" dirty="0" err="1"/>
              <a:t>arialblack</a:t>
            </a:r>
            <a:r>
              <a:rPr lang="en-GB" noProof="0" dirty="0"/>
              <a:t>, only one line)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31EB4A9-1C62-0B47-AC70-9CC355D065E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44000" y="5076000"/>
            <a:ext cx="8902700" cy="67680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 (20px Arial)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1D2A4BD0-2815-9E42-822E-03685B26ACC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44000" y="3499200"/>
            <a:ext cx="10456338" cy="444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400" b="1" noProof="0" dirty="0"/>
            </a:lvl1pPr>
          </a:lstStyle>
          <a:p>
            <a:r>
              <a:rPr lang="en-GB" sz="2400" b="1" noProof="0" dirty="0">
                <a:latin typeface="+mn-lt"/>
              </a:rPr>
              <a:t>Inclusive Urban Sanitation – Capacity Development for Consultants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388D297-C0DF-4846-8F68-40A7C4FE8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420" y="301810"/>
            <a:ext cx="2110245" cy="49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8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orient="horz" pos="867">
          <p15:clr>
            <a:srgbClr val="FBAE40"/>
          </p15:clr>
        </p15:guide>
        <p15:guide id="3" orient="horz" pos="3589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 (Graphic)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4CFB8517-BA56-BB47-A46C-90B44AF7A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347" y="320400"/>
            <a:ext cx="9648199" cy="543658"/>
          </a:xfrm>
          <a:prstGeom prst="rect">
            <a:avLst/>
          </a:prstGeom>
        </p:spPr>
        <p:txBody>
          <a:bodyPr lIns="0" anchor="b"/>
          <a:lstStyle>
            <a:lvl1pPr>
              <a:lnSpc>
                <a:spcPts val="3400"/>
              </a:lnSpc>
              <a:defRPr sz="3000" b="0" i="0" baseline="0">
                <a:solidFill>
                  <a:srgbClr val="646400"/>
                </a:solidFill>
                <a:latin typeface="+mn-lt"/>
              </a:defRPr>
            </a:lvl1pPr>
          </a:lstStyle>
          <a:p>
            <a:r>
              <a:rPr lang="en-GB" noProof="0" dirty="0"/>
              <a:t>Title (olive, </a:t>
            </a:r>
            <a:r>
              <a:rPr lang="en-GB" noProof="0" dirty="0" err="1"/>
              <a:t>arial</a:t>
            </a:r>
            <a:r>
              <a:rPr lang="en-GB" noProof="0" dirty="0"/>
              <a:t>, 30 </a:t>
            </a:r>
            <a:r>
              <a:rPr lang="en-GB" noProof="0" dirty="0" err="1"/>
              <a:t>px</a:t>
            </a:r>
            <a:r>
              <a:rPr lang="en-GB" noProof="0" dirty="0"/>
              <a:t>, only 1 line)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02DB7A9F-B77A-8A47-A6D8-6424C9624D1C}"/>
              </a:ext>
            </a:extLst>
          </p:cNvPr>
          <p:cNvCxnSpPr>
            <a:cxnSpLocks/>
          </p:cNvCxnSpPr>
          <p:nvPr userDrawn="1"/>
        </p:nvCxnSpPr>
        <p:spPr>
          <a:xfrm>
            <a:off x="359347" y="847545"/>
            <a:ext cx="11505819" cy="0"/>
          </a:xfrm>
          <a:prstGeom prst="line">
            <a:avLst/>
          </a:prstGeom>
          <a:noFill/>
          <a:ln w="44450" cap="rnd">
            <a:solidFill>
              <a:srgbClr val="646400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D21805DF-FD14-A044-B43E-ABE708E8F92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0000" y="1296000"/>
            <a:ext cx="5340525" cy="4438050"/>
          </a:xfrm>
          <a:prstGeom prst="rect">
            <a:avLst/>
          </a:prstGeom>
        </p:spPr>
        <p:txBody>
          <a:bodyPr/>
          <a:lstStyle>
            <a:lvl1pPr marL="241200" indent="-241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-"/>
              <a:defRPr sz="2000" b="1"/>
            </a:lvl1pPr>
            <a:lvl2pPr marL="468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-"/>
              <a:defRPr sz="1800" baseline="0"/>
            </a:lvl2pPr>
          </a:lstStyle>
          <a:p>
            <a:r>
              <a:rPr lang="en-GB" noProof="0" dirty="0"/>
              <a:t>Level 1 (bold, 20px)</a:t>
            </a:r>
          </a:p>
          <a:p>
            <a:pPr lvl="1"/>
            <a:r>
              <a:rPr lang="en-GB" noProof="0" dirty="0"/>
              <a:t>Level 2 (</a:t>
            </a:r>
            <a:r>
              <a:rPr lang="en-GB" noProof="0" dirty="0" err="1"/>
              <a:t>unbold</a:t>
            </a:r>
            <a:r>
              <a:rPr lang="en-GB" noProof="0" dirty="0"/>
              <a:t>, 18 </a:t>
            </a:r>
            <a:r>
              <a:rPr lang="en-GB" noProof="0" dirty="0" err="1"/>
              <a:t>px</a:t>
            </a:r>
            <a:r>
              <a:rPr lang="en-GB" noProof="0" dirty="0"/>
              <a:t>)</a:t>
            </a:r>
          </a:p>
          <a:p>
            <a:pPr lvl="1"/>
            <a:r>
              <a:rPr lang="en-GB" noProof="0" dirty="0"/>
              <a:t>…. </a:t>
            </a:r>
          </a:p>
          <a:p>
            <a:pPr lvl="1"/>
            <a:endParaRPr lang="en-GB" noProof="0" dirty="0"/>
          </a:p>
          <a:p>
            <a:r>
              <a:rPr lang="en-GB" noProof="0" dirty="0"/>
              <a:t>Level 1 (bold, 20px)</a:t>
            </a:r>
          </a:p>
          <a:p>
            <a:pPr lvl="1"/>
            <a:r>
              <a:rPr lang="en-GB" noProof="0" dirty="0"/>
              <a:t>Level 2 (</a:t>
            </a:r>
            <a:r>
              <a:rPr lang="en-GB" noProof="0" dirty="0" err="1"/>
              <a:t>unbold</a:t>
            </a:r>
            <a:r>
              <a:rPr lang="en-GB" noProof="0" dirty="0"/>
              <a:t>, 18 </a:t>
            </a:r>
            <a:r>
              <a:rPr lang="en-GB" noProof="0" dirty="0" err="1"/>
              <a:t>px</a:t>
            </a:r>
            <a:r>
              <a:rPr lang="en-GB" noProof="0" dirty="0"/>
              <a:t>)</a:t>
            </a:r>
          </a:p>
          <a:p>
            <a:pPr lvl="1"/>
            <a:r>
              <a:rPr lang="en-GB" noProof="0" dirty="0"/>
              <a:t>…. </a:t>
            </a:r>
          </a:p>
          <a:p>
            <a:endParaRPr lang="en-GB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E008AA-BF2A-CB47-9335-3C1B3D623B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9458" y="320401"/>
            <a:ext cx="1735582" cy="406682"/>
          </a:xfrm>
          <a:prstGeom prst="rect">
            <a:avLst/>
          </a:prstGeom>
        </p:spPr>
      </p:pic>
      <p:sp>
        <p:nvSpPr>
          <p:cNvPr id="13" name="Inhaltsplatzhalter 13">
            <a:extLst>
              <a:ext uri="{FF2B5EF4-FFF2-40B4-BE49-F238E27FC236}">
                <a16:creationId xmlns:a16="http://schemas.microsoft.com/office/drawing/2014/main" id="{D220FF74-CD30-124E-9F16-95D4DD7FA5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1474" y="1373971"/>
            <a:ext cx="5400000" cy="4338850"/>
          </a:xfrm>
          <a:prstGeom prst="rect">
            <a:avLst/>
          </a:prstGeom>
          <a:ln>
            <a:solidFill>
              <a:srgbClr val="646400"/>
            </a:solidFill>
          </a:ln>
        </p:spPr>
        <p:txBody>
          <a:bodyPr/>
          <a:lstStyle>
            <a:lvl1pPr marL="0" indent="0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Font typeface="Symbol" pitchFamily="2" charset="2"/>
              <a:buNone/>
              <a:defRPr sz="1800" b="0"/>
            </a:lvl1pPr>
            <a:lvl2pPr marL="685800" indent="-228600">
              <a:buFont typeface="Symbol" pitchFamily="2" charset="2"/>
              <a:buChar char="-"/>
              <a:defRPr sz="2400"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9960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orient="horz" pos="867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1C5A0-5FFD-42A7-B5C7-B3A36D19B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E1C1C-504B-4284-9621-C616E4DA8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C5429-4C3C-400C-B769-F6384878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ED8-2821-48D3-8F90-D67E6818A2BB}" type="datetimeFigureOut">
              <a:rPr lang="de-CH" smtClean="0"/>
              <a:t>25.10.2024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FF8B9-CE95-46BA-9FAF-1AE39D26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6D677-5899-44D9-8948-6498BCAA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B934-9876-4FDE-847C-90EF524DF21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194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7EE9-8908-4389-97EF-6E9EDB236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52A56-71DE-4B33-A430-440C8E351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9F98B-EF47-496F-B268-06B1CB72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ED8-2821-48D3-8F90-D67E6818A2BB}" type="datetimeFigureOut">
              <a:rPr lang="de-CH" smtClean="0"/>
              <a:t>25.10.2024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71F50-560A-4BA7-AC70-97A5FED96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B9EEA-2E7B-4988-AC03-E5386A4F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B934-9876-4FDE-847C-90EF524DF21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212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43FF5-0527-4B2B-A09D-A395377F4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EB554-14AD-4BAE-B0AE-B9C82E480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FAB99-F6B7-40E3-BB74-03D1568CA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CAB90-6AE7-4523-8C18-DA32327A4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ED8-2821-48D3-8F90-D67E6818A2BB}" type="datetimeFigureOut">
              <a:rPr lang="de-CH" smtClean="0"/>
              <a:t>25.10.2024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0FB6E-E285-4C56-AD84-20618D51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E9055-4D66-4444-A01E-4B376154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B934-9876-4FDE-847C-90EF524DF21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002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0FE62-BAB9-43ED-83F5-40D9F873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50FEB-59C0-48E6-BE0E-6567B52CE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AE6A3-301A-40D6-9838-545F82B53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2C96F-A159-4927-AF82-B2863A3B9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52EF-14AF-422D-B1F2-9DD217003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A5A23-B930-4C4A-BF75-88AC16B6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ED8-2821-48D3-8F90-D67E6818A2BB}" type="datetimeFigureOut">
              <a:rPr lang="de-CH" smtClean="0"/>
              <a:t>25.10.2024</a:t>
            </a:fld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FE9DD7-0CC7-4E47-B038-9573CA38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A720D3-8784-474C-95F7-BA22D1FD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B934-9876-4FDE-847C-90EF524DF21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893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1BD6F-2B8C-42CE-965E-790269AF3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5D85A1-E8FD-4E8B-AB07-4FC17554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ED8-2821-48D3-8F90-D67E6818A2BB}" type="datetimeFigureOut">
              <a:rPr lang="de-CH" smtClean="0"/>
              <a:t>25.10.2024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93D18-C77C-404B-97CD-38CA6E6F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127C3-0C9B-4BEE-8B22-9432C2A9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B934-9876-4FDE-847C-90EF524DF21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213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FC639-D26F-4A63-9E65-7011AE927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ED8-2821-48D3-8F90-D67E6818A2BB}" type="datetimeFigureOut">
              <a:rPr lang="de-CH" smtClean="0"/>
              <a:t>25.10.2024</a:t>
            </a:fld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7C2D4-8588-4D93-8E54-A25A83BC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92B4A-0082-4BA8-BBFA-64B308E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B934-9876-4FDE-847C-90EF524DF21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446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FBC49-AC82-4AFC-BDE4-62F75981A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B75AF-6DAC-44DA-85FB-47C9B97CE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7B879-E5D4-48BB-8C0B-582266775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9997F-7FC2-47CF-B425-957EEBA58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ED8-2821-48D3-8F90-D67E6818A2BB}" type="datetimeFigureOut">
              <a:rPr lang="de-CH" smtClean="0"/>
              <a:t>25.10.2024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F4E35-76B6-4F52-8C79-ABEF32A07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A1805-ECD0-4389-AAA3-17D80314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B934-9876-4FDE-847C-90EF524DF21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25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BF241-FCC5-44A7-9821-D57CD07F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5EA500-B519-40C9-810C-F704633FD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1264A-C914-4AC1-8D21-8AE6D8A5D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B1CA2-1868-4617-BFD8-AA38CE89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1ED8-2821-48D3-8F90-D67E6818A2BB}" type="datetimeFigureOut">
              <a:rPr lang="de-CH" smtClean="0"/>
              <a:t>25.10.2024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32F0E-67FC-4AF4-9253-A9720CAD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9693E-04C3-46E6-9699-B55EDAC0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B934-9876-4FDE-847C-90EF524DF21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759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DE3F7-9216-401C-AECC-AAA683E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4105D-B3EE-4A87-9F03-344EA61B0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9D085-50D4-4D34-82BA-E46DC4766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A1ED8-2821-48D3-8F90-D67E6818A2BB}" type="datetimeFigureOut">
              <a:rPr lang="de-CH" smtClean="0"/>
              <a:t>25.10.2024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B68A8-2E63-4E5F-AB2E-0413FAF9D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11060-A1DF-4D9B-85D0-3109C71CA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FB934-9876-4FDE-847C-90EF524DF21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13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sswaterpartnership.ch/youth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47CFE76-EFF7-2546-92A6-34CEFC90BDB9}"/>
              </a:ext>
            </a:extLst>
          </p:cNvPr>
          <p:cNvSpPr txBox="1"/>
          <p:nvPr/>
        </p:nvSpPr>
        <p:spPr>
          <a:xfrm>
            <a:off x="0" y="0"/>
            <a:ext cx="12276000" cy="6876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2523DB0-E270-E94C-A686-B6B28220D1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390" y="329093"/>
            <a:ext cx="2053590" cy="444246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564A391-E3A5-5F49-BA25-D020EC64A37C}"/>
              </a:ext>
            </a:extLst>
          </p:cNvPr>
          <p:cNvSpPr txBox="1"/>
          <p:nvPr/>
        </p:nvSpPr>
        <p:spPr>
          <a:xfrm>
            <a:off x="9805731" y="939907"/>
            <a:ext cx="162416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Sandec</a:t>
            </a:r>
            <a:endParaRPr lang="en-GB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and Sanitation in </a:t>
            </a:r>
            <a:br>
              <a:rPr lang="en-GB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Countries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4C34F18-A868-8A45-BA3B-4F0C90515EE0}"/>
              </a:ext>
            </a:extLst>
          </p:cNvPr>
          <p:cNvSpPr txBox="1"/>
          <p:nvPr/>
        </p:nvSpPr>
        <p:spPr>
          <a:xfrm>
            <a:off x="8527337" y="6528907"/>
            <a:ext cx="41809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solidFill>
                  <a:schemeClr val="bg1"/>
                </a:solidFill>
              </a:rPr>
              <a:t>Eawag</a:t>
            </a:r>
            <a:r>
              <a:rPr lang="en-GB" sz="1050" dirty="0">
                <a:solidFill>
                  <a:schemeClr val="bg1"/>
                </a:solidFill>
              </a:rPr>
              <a:t>: Swiss Federal Institute of Aquatic Science and Technology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2390931" y="4426866"/>
            <a:ext cx="253854" cy="292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2FA8FD5-6DFA-114A-B729-D6945DD7566B}"/>
              </a:ext>
            </a:extLst>
          </p:cNvPr>
          <p:cNvSpPr txBox="1">
            <a:spLocks noChangeArrowheads="1"/>
          </p:cNvSpPr>
          <p:nvPr/>
        </p:nvSpPr>
        <p:spPr>
          <a:xfrm>
            <a:off x="8180173" y="2456665"/>
            <a:ext cx="3880022" cy="150908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Innovations in Sanitation Planning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030B9E2-75AC-BF4A-9D80-0A7217314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190" y="4296554"/>
            <a:ext cx="25358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ts val="2800"/>
              </a:lnSpc>
              <a:spcBef>
                <a:spcPts val="8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en-US" dirty="0">
                <a:solidFill>
                  <a:schemeClr val="bg1"/>
                </a:solidFill>
              </a:rPr>
              <a:t>Dr Abishek Narayan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BF2525-2289-4B29-BF31-D76A6912E2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t="334" r="30692" b="1"/>
          <a:stretch/>
        </p:blipFill>
        <p:spPr>
          <a:xfrm>
            <a:off x="0" y="-18000"/>
            <a:ext cx="6949440" cy="6876000"/>
          </a:xfrm>
          <a:prstGeom prst="rect">
            <a:avLst/>
          </a:prstGeom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29D31220-8A03-4D14-8577-F05CDE53C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600" y="4776263"/>
            <a:ext cx="345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ts val="2800"/>
              </a:lnSpc>
              <a:spcBef>
                <a:spcPts val="8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800"/>
              </a:spcBef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en-US" dirty="0">
                <a:solidFill>
                  <a:schemeClr val="bg1"/>
                </a:solidFill>
              </a:rPr>
              <a:t>abishek.narayan@eawag.ch</a:t>
            </a:r>
          </a:p>
        </p:txBody>
      </p:sp>
    </p:spTree>
    <p:extLst>
      <p:ext uri="{BB962C8B-B14F-4D97-AF65-F5344CB8AC3E}">
        <p14:creationId xmlns:p14="http://schemas.microsoft.com/office/powerpoint/2010/main" val="192123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7007" y="405693"/>
            <a:ext cx="9648199" cy="543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CWIS has wide uptake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2038488" y="1292543"/>
            <a:ext cx="1921971" cy="1854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8927546" y="1436158"/>
            <a:ext cx="1921970" cy="1640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7491957" y="4240485"/>
            <a:ext cx="1871196" cy="1745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biLevel thresh="50000"/>
          </a:blip>
          <a:stretch>
            <a:fillRect/>
          </a:stretch>
        </p:blipFill>
        <p:spPr>
          <a:xfrm>
            <a:off x="4309481" y="4240485"/>
            <a:ext cx="1561626" cy="17124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biLevel thresh="50000"/>
          </a:blip>
          <a:stretch>
            <a:fillRect/>
          </a:stretch>
        </p:blipFill>
        <p:spPr>
          <a:xfrm>
            <a:off x="5623068" y="1315027"/>
            <a:ext cx="1757480" cy="18317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12546" y="3470511"/>
            <a:ext cx="2173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 of CWIS projects mainstreamed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7898" y="3420709"/>
            <a:ext cx="2173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 forward in International development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01604" y="3408079"/>
            <a:ext cx="2173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Degree programs and Cap Dev initiatives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6384" y="5952932"/>
            <a:ext cx="217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Wide research on CWIS topics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67641" y="6001402"/>
            <a:ext cx="217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Tools to plan and design CWIS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240485"/>
            <a:ext cx="3350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$6+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Billion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777" y="5348481"/>
            <a:ext cx="2173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Invested in CWIS project by various Banks and Dev agencies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2243C-2DEB-47E6-8255-436D87A68D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84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F6015-BD8B-5216-C12B-2B4AD9C84DCE}"/>
              </a:ext>
            </a:extLst>
          </p:cNvPr>
          <p:cNvSpPr txBox="1"/>
          <p:nvPr/>
        </p:nvSpPr>
        <p:spPr>
          <a:xfrm>
            <a:off x="1294544" y="3133618"/>
            <a:ext cx="391991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dirty="0">
                <a:solidFill>
                  <a:schemeClr val="bg1">
                    <a:lumMod val="85000"/>
                  </a:schemeClr>
                </a:solidFill>
              </a:rPr>
              <a:t>Planning for Equity</a:t>
            </a:r>
            <a:endParaRPr lang="de-CH" sz="3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7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-1" r="66786" b="2183"/>
          <a:stretch/>
        </p:blipFill>
        <p:spPr>
          <a:xfrm>
            <a:off x="149444" y="1332972"/>
            <a:ext cx="4559951" cy="24548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3556" t="1704" r="33795" b="1976"/>
          <a:stretch/>
        </p:blipFill>
        <p:spPr>
          <a:xfrm>
            <a:off x="3834328" y="4187189"/>
            <a:ext cx="4498096" cy="24256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7441" t="2038"/>
          <a:stretch/>
        </p:blipFill>
        <p:spPr>
          <a:xfrm>
            <a:off x="7431930" y="1332972"/>
            <a:ext cx="4559951" cy="250791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0749" y="347642"/>
            <a:ext cx="9648199" cy="54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Equality, Equity and Justice in WASH</a:t>
            </a:r>
          </a:p>
        </p:txBody>
      </p:sp>
      <p:pic>
        <p:nvPicPr>
          <p:cNvPr id="6" name="Picture 2" descr="Toilet Icon 31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69" y="3390011"/>
            <a:ext cx="276019" cy="27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oilet Icon 31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72" y="6195902"/>
            <a:ext cx="276019" cy="27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oilet Icon 31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736" y="3390011"/>
            <a:ext cx="276019" cy="27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oilet Icon 31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930" y="5185677"/>
            <a:ext cx="276019" cy="27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oilet Icon 31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20" y="2449893"/>
            <a:ext cx="276019" cy="27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oilet Icon 31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875" y="2325739"/>
            <a:ext cx="276019" cy="27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eptic truck Icon 6579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745" y="1977708"/>
            <a:ext cx="806406" cy="8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0749" y="6149245"/>
            <a:ext cx="327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(Narayan and Agarwal, 2021)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2BB7EB-B310-4CBE-A002-40BF0DC600B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526" y="6313567"/>
            <a:ext cx="1123315" cy="30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5A1F18-1A7D-4B1E-B29A-46F34367D94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60" y="6316742"/>
            <a:ext cx="1320165" cy="3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59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F6015-BD8B-5216-C12B-2B4AD9C84DCE}"/>
              </a:ext>
            </a:extLst>
          </p:cNvPr>
          <p:cNvSpPr txBox="1"/>
          <p:nvPr/>
        </p:nvSpPr>
        <p:spPr>
          <a:xfrm>
            <a:off x="1294544" y="3133618"/>
            <a:ext cx="69815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 for Environmental Health</a:t>
            </a:r>
            <a:endParaRPr kumimoji="0" lang="de-CH" sz="3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710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0" y="172085"/>
            <a:ext cx="10515600" cy="1325563"/>
          </a:xfrm>
        </p:spPr>
        <p:txBody>
          <a:bodyPr/>
          <a:lstStyle/>
          <a:p>
            <a:r>
              <a:rPr lang="en-US" b="1" dirty="0"/>
              <a:t>Environmental Health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43892" y="1500170"/>
            <a:ext cx="6330534" cy="44091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80% of all wastewater is left untreated globally (UN Water 2018)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Poor sanitation pollutes the urban water bodies.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/Users/Clifford/Pictures/Photos Library.photoslibrary/Masters/2020/04/02/20200402-065102/IMG_8523.JP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91064" y="957065"/>
            <a:ext cx="6858001" cy="49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2" b="20347"/>
          <a:stretch/>
        </p:blipFill>
        <p:spPr bwMode="auto">
          <a:xfrm>
            <a:off x="245806" y="3038168"/>
            <a:ext cx="6528620" cy="35887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76307" y="6488668"/>
            <a:ext cx="421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Godwin, Narayan &amp; Scholten 2021</a:t>
            </a:r>
          </a:p>
        </p:txBody>
      </p:sp>
    </p:spTree>
    <p:extLst>
      <p:ext uri="{BB962C8B-B14F-4D97-AF65-F5344CB8AC3E}">
        <p14:creationId xmlns:p14="http://schemas.microsoft.com/office/powerpoint/2010/main" val="3557177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F6015-BD8B-5216-C12B-2B4AD9C84DCE}"/>
              </a:ext>
            </a:extLst>
          </p:cNvPr>
          <p:cNvSpPr txBox="1"/>
          <p:nvPr/>
        </p:nvSpPr>
        <p:spPr>
          <a:xfrm>
            <a:off x="1294544" y="3133618"/>
            <a:ext cx="551862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Planning Technology scales</a:t>
            </a:r>
            <a:endParaRPr kumimoji="0" lang="de-CH" sz="3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748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decentralization mean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42" y="2316480"/>
            <a:ext cx="8588705" cy="2945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CFB684-8556-4764-BC11-2760E1F09E4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526" y="6313567"/>
            <a:ext cx="1123315" cy="30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0E0D21-7186-4D01-B648-D8FBA66F93A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60" y="6316742"/>
            <a:ext cx="1320165" cy="3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9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88600" cy="752475"/>
          </a:xfrm>
        </p:spPr>
        <p:txBody>
          <a:bodyPr/>
          <a:lstStyle/>
          <a:p>
            <a:r>
              <a:rPr lang="en-US" dirty="0"/>
              <a:t>Terminologies on Decentralization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315" t="2972" r="2030" b="4631"/>
          <a:stretch/>
        </p:blipFill>
        <p:spPr>
          <a:xfrm>
            <a:off x="640080" y="1351281"/>
            <a:ext cx="10830560" cy="4805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" y="6281975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Narayan et al., 2020</a:t>
            </a:r>
          </a:p>
        </p:txBody>
      </p:sp>
    </p:spTree>
    <p:extLst>
      <p:ext uri="{BB962C8B-B14F-4D97-AF65-F5344CB8AC3E}">
        <p14:creationId xmlns:p14="http://schemas.microsoft.com/office/powerpoint/2010/main" val="3608882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4C0F9-F966-5248-9F25-F77E307B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Context Specific technologies</a:t>
            </a:r>
            <a:endParaRPr lang="de-CH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45" y="864058"/>
            <a:ext cx="8462557" cy="5981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48902" y="1615905"/>
            <a:ext cx="314309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900" dirty="0">
                <a:solidFill>
                  <a:srgbClr val="7030A0"/>
                </a:solidFill>
              </a:rPr>
              <a:t>Centralised systems </a:t>
            </a:r>
            <a:br>
              <a:rPr lang="de-CH" sz="19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1900" dirty="0" err="1"/>
              <a:t>where</a:t>
            </a:r>
            <a:r>
              <a:rPr lang="de-CH" sz="1900" dirty="0"/>
              <a:t> </a:t>
            </a:r>
            <a:r>
              <a:rPr lang="de-CH" sz="1900" dirty="0" err="1"/>
              <a:t>economy</a:t>
            </a:r>
            <a:r>
              <a:rPr lang="de-CH" sz="1900" dirty="0"/>
              <a:t> of </a:t>
            </a:r>
            <a:r>
              <a:rPr lang="de-CH" sz="1900" dirty="0" err="1"/>
              <a:t>scale</a:t>
            </a:r>
            <a:r>
              <a:rPr lang="de-CH" sz="1900" dirty="0"/>
              <a:t> </a:t>
            </a:r>
            <a:r>
              <a:rPr lang="de-CH" sz="1900" dirty="0" err="1"/>
              <a:t>works</a:t>
            </a:r>
            <a:endParaRPr lang="de-CH" sz="1900" dirty="0"/>
          </a:p>
          <a:p>
            <a:endParaRPr lang="de-CH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900" dirty="0">
                <a:solidFill>
                  <a:schemeClr val="accent6">
                    <a:lumMod val="75000"/>
                  </a:schemeClr>
                </a:solidFill>
              </a:rPr>
              <a:t>Decentralised systems </a:t>
            </a:r>
            <a:br>
              <a:rPr lang="de-CH" sz="19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CH" sz="1900" dirty="0"/>
              <a:t>in </a:t>
            </a:r>
            <a:r>
              <a:rPr lang="de-CH" sz="1900" dirty="0" err="1"/>
              <a:t>areas</a:t>
            </a:r>
            <a:r>
              <a:rPr lang="de-CH" sz="1900" dirty="0"/>
              <a:t> </a:t>
            </a:r>
            <a:r>
              <a:rPr lang="de-CH" sz="1900" dirty="0" err="1"/>
              <a:t>dictated</a:t>
            </a:r>
            <a:r>
              <a:rPr lang="de-CH" sz="1900" dirty="0"/>
              <a:t> </a:t>
            </a:r>
            <a:r>
              <a:rPr lang="de-CH" sz="1900" dirty="0" err="1"/>
              <a:t>by</a:t>
            </a:r>
            <a:r>
              <a:rPr lang="de-CH" sz="1900" dirty="0"/>
              <a:t> </a:t>
            </a:r>
            <a:r>
              <a:rPr lang="de-CH" sz="1900" dirty="0" err="1"/>
              <a:t>topography</a:t>
            </a:r>
            <a:r>
              <a:rPr lang="de-CH" sz="1900" dirty="0"/>
              <a:t>, </a:t>
            </a:r>
            <a:r>
              <a:rPr lang="de-CH" sz="1900" dirty="0" err="1"/>
              <a:t>population</a:t>
            </a:r>
            <a:r>
              <a:rPr lang="de-CH" sz="1900" dirty="0"/>
              <a:t> </a:t>
            </a:r>
            <a:r>
              <a:rPr lang="de-CH" sz="1900" dirty="0" err="1"/>
              <a:t>density</a:t>
            </a:r>
            <a:r>
              <a:rPr lang="de-CH" sz="1900" dirty="0"/>
              <a:t>, and </a:t>
            </a:r>
            <a:r>
              <a:rPr lang="de-CH" sz="1900" dirty="0" err="1"/>
              <a:t>fund</a:t>
            </a:r>
            <a:r>
              <a:rPr lang="de-CH" sz="1900" dirty="0"/>
              <a:t> </a:t>
            </a:r>
            <a:r>
              <a:rPr lang="de-CH" sz="1900" dirty="0" err="1"/>
              <a:t>availability</a:t>
            </a:r>
            <a:endParaRPr lang="de-CH" sz="1900" dirty="0"/>
          </a:p>
          <a:p>
            <a:endParaRPr lang="de-CH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900" dirty="0">
                <a:solidFill>
                  <a:schemeClr val="accent4">
                    <a:lumMod val="75000"/>
                  </a:schemeClr>
                </a:solidFill>
              </a:rPr>
              <a:t>Faecal Sludge Management </a:t>
            </a:r>
            <a:r>
              <a:rPr lang="de-CH" sz="1900" dirty="0"/>
              <a:t>in </a:t>
            </a:r>
            <a:r>
              <a:rPr lang="de-CH" sz="1900" dirty="0" err="1"/>
              <a:t>areas</a:t>
            </a:r>
            <a:r>
              <a:rPr lang="de-CH" sz="1900" dirty="0"/>
              <a:t> </a:t>
            </a:r>
            <a:r>
              <a:rPr lang="de-CH" sz="1900" dirty="0" err="1"/>
              <a:t>where</a:t>
            </a:r>
            <a:r>
              <a:rPr lang="de-CH" sz="1900" dirty="0"/>
              <a:t> </a:t>
            </a:r>
            <a:r>
              <a:rPr lang="de-CH" sz="1900" dirty="0" err="1"/>
              <a:t>access</a:t>
            </a:r>
            <a:r>
              <a:rPr lang="de-CH" sz="1900" dirty="0"/>
              <a:t> </a:t>
            </a:r>
            <a:r>
              <a:rPr lang="de-CH" sz="1900" dirty="0" err="1"/>
              <a:t>is</a:t>
            </a:r>
            <a:r>
              <a:rPr lang="de-CH" sz="1900" dirty="0"/>
              <a:t> an </a:t>
            </a:r>
            <a:r>
              <a:rPr lang="de-CH" sz="1900" dirty="0" err="1"/>
              <a:t>issue</a:t>
            </a:r>
            <a:r>
              <a:rPr lang="de-CH" sz="1900" dirty="0"/>
              <a:t>. e.g. </a:t>
            </a:r>
            <a:r>
              <a:rPr lang="de-CH" sz="1900" dirty="0" err="1"/>
              <a:t>slums</a:t>
            </a:r>
            <a:r>
              <a:rPr lang="de-CH" sz="1900" dirty="0"/>
              <a:t> </a:t>
            </a:r>
            <a:r>
              <a:rPr lang="de-CH" sz="1900" dirty="0" err="1"/>
              <a:t>or</a:t>
            </a:r>
            <a:r>
              <a:rPr lang="de-CH" sz="1900" dirty="0"/>
              <a:t> peri- urban </a:t>
            </a:r>
            <a:r>
              <a:rPr lang="de-CH" sz="1900" dirty="0" err="1"/>
              <a:t>settlements</a:t>
            </a:r>
            <a:endParaRPr lang="en-US" sz="19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BFA2F9-B4A1-417C-B3B3-3D11051CEB06}"/>
              </a:ext>
            </a:extLst>
          </p:cNvPr>
          <p:cNvGrpSpPr/>
          <p:nvPr/>
        </p:nvGrpSpPr>
        <p:grpSpPr>
          <a:xfrm>
            <a:off x="8977462" y="1623849"/>
            <a:ext cx="387928" cy="350982"/>
            <a:chOff x="10677236" y="5338618"/>
            <a:chExt cx="387928" cy="35098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1375AE4-F274-4E4A-8F3D-3B00DB0024E3}"/>
                </a:ext>
              </a:extLst>
            </p:cNvPr>
            <p:cNvSpPr/>
            <p:nvPr/>
          </p:nvSpPr>
          <p:spPr>
            <a:xfrm>
              <a:off x="10677236" y="5338618"/>
              <a:ext cx="387928" cy="350982"/>
            </a:xfrm>
            <a:prstGeom prst="ellipse">
              <a:avLst/>
            </a:prstGeom>
            <a:solidFill>
              <a:srgbClr val="D8D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Shape 113">
              <a:extLst>
                <a:ext uri="{FF2B5EF4-FFF2-40B4-BE49-F238E27FC236}">
                  <a16:creationId xmlns:a16="http://schemas.microsoft.com/office/drawing/2014/main" id="{57E07E24-D9D3-4CE9-8570-3433082BB290}"/>
                </a:ext>
              </a:extLst>
            </p:cNvPr>
            <p:cNvGrpSpPr/>
            <p:nvPr/>
          </p:nvGrpSpPr>
          <p:grpSpPr>
            <a:xfrm>
              <a:off x="10769185" y="5390481"/>
              <a:ext cx="214624" cy="214624"/>
              <a:chOff x="2594050" y="1631825"/>
              <a:chExt cx="439625" cy="439625"/>
            </a:xfrm>
          </p:grpSpPr>
          <p:sp>
            <p:nvSpPr>
              <p:cNvPr id="8" name="Shape 114">
                <a:extLst>
                  <a:ext uri="{FF2B5EF4-FFF2-40B4-BE49-F238E27FC236}">
                    <a16:creationId xmlns:a16="http://schemas.microsoft.com/office/drawing/2014/main" id="{7EC57354-E62B-4D68-A1BF-A88F5B74AA37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115">
                <a:extLst>
                  <a:ext uri="{FF2B5EF4-FFF2-40B4-BE49-F238E27FC236}">
                    <a16:creationId xmlns:a16="http://schemas.microsoft.com/office/drawing/2014/main" id="{774C0237-9F0D-44E6-9295-F23320F76001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116">
                <a:extLst>
                  <a:ext uri="{FF2B5EF4-FFF2-40B4-BE49-F238E27FC236}">
                    <a16:creationId xmlns:a16="http://schemas.microsoft.com/office/drawing/2014/main" id="{0A28000F-F2BD-439A-B2B1-0544155D6BE9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117">
                <a:extLst>
                  <a:ext uri="{FF2B5EF4-FFF2-40B4-BE49-F238E27FC236}">
                    <a16:creationId xmlns:a16="http://schemas.microsoft.com/office/drawing/2014/main" id="{4960AD60-C955-4300-B1EB-B97A4EF9804C}"/>
                  </a:ext>
                </a:extLst>
              </p:cNvPr>
              <p:cNvSpPr/>
              <p:nvPr/>
            </p:nvSpPr>
            <p:spPr>
              <a:xfrm>
                <a:off x="2814911" y="1754061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BB975B-DE91-412E-9511-1F6CCCC67C74}"/>
              </a:ext>
            </a:extLst>
          </p:cNvPr>
          <p:cNvGrpSpPr/>
          <p:nvPr/>
        </p:nvGrpSpPr>
        <p:grpSpPr>
          <a:xfrm>
            <a:off x="8995463" y="2803960"/>
            <a:ext cx="387928" cy="350982"/>
            <a:chOff x="10677236" y="5338618"/>
            <a:chExt cx="387928" cy="3509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211A4D-8907-4124-8EB7-F15E6DE80C83}"/>
                </a:ext>
              </a:extLst>
            </p:cNvPr>
            <p:cNvSpPr/>
            <p:nvPr/>
          </p:nvSpPr>
          <p:spPr>
            <a:xfrm>
              <a:off x="10677236" y="5338618"/>
              <a:ext cx="387928" cy="350982"/>
            </a:xfrm>
            <a:prstGeom prst="ellipse">
              <a:avLst/>
            </a:prstGeom>
            <a:solidFill>
              <a:srgbClr val="D8D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Shape 113">
              <a:extLst>
                <a:ext uri="{FF2B5EF4-FFF2-40B4-BE49-F238E27FC236}">
                  <a16:creationId xmlns:a16="http://schemas.microsoft.com/office/drawing/2014/main" id="{97B6615A-A721-420E-B918-F1BB1F6F172E}"/>
                </a:ext>
              </a:extLst>
            </p:cNvPr>
            <p:cNvGrpSpPr/>
            <p:nvPr/>
          </p:nvGrpSpPr>
          <p:grpSpPr>
            <a:xfrm>
              <a:off x="10769185" y="5390481"/>
              <a:ext cx="214624" cy="214624"/>
              <a:chOff x="2594050" y="1631825"/>
              <a:chExt cx="439625" cy="439625"/>
            </a:xfrm>
          </p:grpSpPr>
          <p:sp>
            <p:nvSpPr>
              <p:cNvPr id="15" name="Shape 114">
                <a:extLst>
                  <a:ext uri="{FF2B5EF4-FFF2-40B4-BE49-F238E27FC236}">
                    <a16:creationId xmlns:a16="http://schemas.microsoft.com/office/drawing/2014/main" id="{D63D06DE-FFA7-4DB0-899E-81D6F7A6C0AF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115">
                <a:extLst>
                  <a:ext uri="{FF2B5EF4-FFF2-40B4-BE49-F238E27FC236}">
                    <a16:creationId xmlns:a16="http://schemas.microsoft.com/office/drawing/2014/main" id="{C0D3DCBD-B577-413D-B165-40F53CFD5DF3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116">
                <a:extLst>
                  <a:ext uri="{FF2B5EF4-FFF2-40B4-BE49-F238E27FC236}">
                    <a16:creationId xmlns:a16="http://schemas.microsoft.com/office/drawing/2014/main" id="{3553F72B-E0D6-4D15-ADE4-950CD79CBBE6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117">
                <a:extLst>
                  <a:ext uri="{FF2B5EF4-FFF2-40B4-BE49-F238E27FC236}">
                    <a16:creationId xmlns:a16="http://schemas.microsoft.com/office/drawing/2014/main" id="{8FACFD3F-978A-405E-8C28-D213D7F6D8E8}"/>
                  </a:ext>
                </a:extLst>
              </p:cNvPr>
              <p:cNvSpPr/>
              <p:nvPr/>
            </p:nvSpPr>
            <p:spPr>
              <a:xfrm>
                <a:off x="2814911" y="1754061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8C6562-EEEE-4AFC-BC45-9D68D986C9CB}"/>
              </a:ext>
            </a:extLst>
          </p:cNvPr>
          <p:cNvGrpSpPr/>
          <p:nvPr/>
        </p:nvGrpSpPr>
        <p:grpSpPr>
          <a:xfrm>
            <a:off x="8995463" y="4515287"/>
            <a:ext cx="387928" cy="350982"/>
            <a:chOff x="10677236" y="5338618"/>
            <a:chExt cx="387928" cy="35098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0DA07C2-78A3-4E2E-AA4A-A3B35D78F921}"/>
                </a:ext>
              </a:extLst>
            </p:cNvPr>
            <p:cNvSpPr/>
            <p:nvPr/>
          </p:nvSpPr>
          <p:spPr>
            <a:xfrm>
              <a:off x="10677236" y="5338618"/>
              <a:ext cx="387928" cy="350982"/>
            </a:xfrm>
            <a:prstGeom prst="ellipse">
              <a:avLst/>
            </a:prstGeom>
            <a:solidFill>
              <a:srgbClr val="D8D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Shape 113">
              <a:extLst>
                <a:ext uri="{FF2B5EF4-FFF2-40B4-BE49-F238E27FC236}">
                  <a16:creationId xmlns:a16="http://schemas.microsoft.com/office/drawing/2014/main" id="{5CD37D3F-4BCE-4E49-B054-3CB11D99E8B5}"/>
                </a:ext>
              </a:extLst>
            </p:cNvPr>
            <p:cNvGrpSpPr/>
            <p:nvPr/>
          </p:nvGrpSpPr>
          <p:grpSpPr>
            <a:xfrm>
              <a:off x="10769185" y="5390481"/>
              <a:ext cx="214624" cy="214624"/>
              <a:chOff x="2594050" y="1631825"/>
              <a:chExt cx="439625" cy="439625"/>
            </a:xfrm>
          </p:grpSpPr>
          <p:sp>
            <p:nvSpPr>
              <p:cNvPr id="22" name="Shape 114">
                <a:extLst>
                  <a:ext uri="{FF2B5EF4-FFF2-40B4-BE49-F238E27FC236}">
                    <a16:creationId xmlns:a16="http://schemas.microsoft.com/office/drawing/2014/main" id="{6E404B65-D7C0-450C-B678-8EAFEA305920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" name="Shape 115">
                <a:extLst>
                  <a:ext uri="{FF2B5EF4-FFF2-40B4-BE49-F238E27FC236}">
                    <a16:creationId xmlns:a16="http://schemas.microsoft.com/office/drawing/2014/main" id="{C4398B91-0D2E-449D-9D6C-D59D636CD9C9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" name="Shape 116">
                <a:extLst>
                  <a:ext uri="{FF2B5EF4-FFF2-40B4-BE49-F238E27FC236}">
                    <a16:creationId xmlns:a16="http://schemas.microsoft.com/office/drawing/2014/main" id="{650F2375-20FD-4033-9191-E302A5D3448B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" name="Shape 117">
                <a:extLst>
                  <a:ext uri="{FF2B5EF4-FFF2-40B4-BE49-F238E27FC236}">
                    <a16:creationId xmlns:a16="http://schemas.microsoft.com/office/drawing/2014/main" id="{D3B21B84-CA3F-40CF-9A23-95126359086B}"/>
                  </a:ext>
                </a:extLst>
              </p:cNvPr>
              <p:cNvSpPr/>
              <p:nvPr/>
            </p:nvSpPr>
            <p:spPr>
              <a:xfrm>
                <a:off x="2814911" y="1754061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041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F6015-BD8B-5216-C12B-2B4AD9C84DCE}"/>
              </a:ext>
            </a:extLst>
          </p:cNvPr>
          <p:cNvSpPr txBox="1"/>
          <p:nvPr/>
        </p:nvSpPr>
        <p:spPr>
          <a:xfrm>
            <a:off x="1294544" y="3133618"/>
            <a:ext cx="42425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Planning Framework</a:t>
            </a:r>
            <a:endParaRPr kumimoji="0" lang="de-CH" sz="3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88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F01B-5606-4981-89D0-50AFFF5E5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Learning Goals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CDAD5-D778-4E7A-B08B-F55B1B294EC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548" y="1552526"/>
            <a:ext cx="5340525" cy="3715412"/>
          </a:xfrm>
        </p:spPr>
        <p:txBody>
          <a:bodyPr>
            <a:normAutofit lnSpcReduction="10000"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Understand the CWIS approach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endParaRPr lang="de-CH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Examples of latest research in planning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n-US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Explore the landscape of WASH Careers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n-US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Game on Political Economy of WASH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n-US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Case study and group work questions and clarifications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n-US" i="1" dirty="0"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n-US" i="1" dirty="0"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i="1" dirty="0">
                <a:cs typeface="Times New Roman" panose="02020603050405020304" pitchFamily="18" charset="0"/>
              </a:rPr>
              <a:t>Choose between 3 or 4</a:t>
            </a:r>
            <a:endParaRPr lang="de-CH" dirty="0"/>
          </a:p>
        </p:txBody>
      </p:sp>
      <p:pic>
        <p:nvPicPr>
          <p:cNvPr id="5" name="Inhaltsplatzhalter 7">
            <a:extLst>
              <a:ext uri="{FF2B5EF4-FFF2-40B4-BE49-F238E27FC236}">
                <a16:creationId xmlns:a16="http://schemas.microsoft.com/office/drawing/2014/main" id="{1EAD9E31-F76C-470A-A55E-3584ABDB13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9475" y="1552526"/>
            <a:ext cx="4765762" cy="3715413"/>
          </a:xfrm>
          <a:prstGeom prst="rect">
            <a:avLst/>
          </a:prstGeom>
        </p:spPr>
      </p:pic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08F07053-D4A2-4D0E-BC54-2E8FAE7B5A1B}"/>
              </a:ext>
            </a:extLst>
          </p:cNvPr>
          <p:cNvSpPr txBox="1">
            <a:spLocks/>
          </p:cNvSpPr>
          <p:nvPr/>
        </p:nvSpPr>
        <p:spPr>
          <a:xfrm>
            <a:off x="359347" y="5305474"/>
            <a:ext cx="1346689" cy="2892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/>
              <a:t>© </a:t>
            </a:r>
            <a:r>
              <a:rPr lang="en-GB" sz="1400" dirty="0" err="1"/>
              <a:t>Sandec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4651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" t="7097" r="5468" b="5063"/>
          <a:stretch/>
        </p:blipFill>
        <p:spPr>
          <a:xfrm>
            <a:off x="3222029" y="1280160"/>
            <a:ext cx="5747941" cy="4754697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90240" y="-91440"/>
            <a:ext cx="6045200" cy="175831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12A61"/>
                </a:solidFill>
              </a:rPr>
              <a:t>CWIS Planning Framework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200" y="6024581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(Narayan et al., 2021)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8D526F-DDAF-4B08-B6A9-858B3ECF696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59" y="6449979"/>
            <a:ext cx="1320165" cy="3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17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8720" y="3415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CWIS Service Framework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2243C-2DEB-47E6-8255-436D87A68D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1DE61-E73F-476A-9D21-C7891C7ADE27}"/>
              </a:ext>
            </a:extLst>
          </p:cNvPr>
          <p:cNvSpPr txBox="1"/>
          <p:nvPr/>
        </p:nvSpPr>
        <p:spPr>
          <a:xfrm>
            <a:off x="7635712" y="6382921"/>
            <a:ext cx="3617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(Schrecongost et al., 2020)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78032-8BF2-49A5-9266-94A313F7F5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70"/>
          <a:stretch/>
        </p:blipFill>
        <p:spPr>
          <a:xfrm>
            <a:off x="1680229" y="1525596"/>
            <a:ext cx="8542310" cy="4328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CEE4BB-4B51-51D5-DDCA-7E77E0FE08D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59" y="6449979"/>
            <a:ext cx="1320165" cy="3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52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F6015-BD8B-5216-C12B-2B4AD9C84DCE}"/>
              </a:ext>
            </a:extLst>
          </p:cNvPr>
          <p:cNvSpPr txBox="1"/>
          <p:nvPr/>
        </p:nvSpPr>
        <p:spPr>
          <a:xfrm>
            <a:off x="1294544" y="3133618"/>
            <a:ext cx="564699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Synergistic Service Planning</a:t>
            </a:r>
            <a:endParaRPr kumimoji="0" lang="de-CH" sz="3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893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49F74A-EF32-409E-888A-83677AF64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8952" y="25417"/>
            <a:ext cx="7673048" cy="66121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B2E9C2-CEF4-46B7-937D-DCEDA24E144E}"/>
              </a:ext>
            </a:extLst>
          </p:cNvPr>
          <p:cNvSpPr/>
          <p:nvPr/>
        </p:nvSpPr>
        <p:spPr>
          <a:xfrm>
            <a:off x="145774" y="1504919"/>
            <a:ext cx="5088834" cy="4774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Water, Sanitation and Solid Waste are inherently linked.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 because of poor management, there are negative interactions between these sectors.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Solid waste clogging sewers or untreated wastewater contaminating water sources. 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EC6DF-37D8-43DD-8410-E6916DCC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17" y="281291"/>
            <a:ext cx="5549348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Negative interactions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F4DAD0-4EF4-40C5-AD8E-670E9F5519B8}"/>
              </a:ext>
            </a:extLst>
          </p:cNvPr>
          <p:cNvSpPr txBox="1"/>
          <p:nvPr/>
        </p:nvSpPr>
        <p:spPr>
          <a:xfrm>
            <a:off x="334617" y="6452895"/>
            <a:ext cx="249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Narayan et al., 2021</a:t>
            </a:r>
          </a:p>
        </p:txBody>
      </p:sp>
    </p:spTree>
    <p:extLst>
      <p:ext uri="{BB962C8B-B14F-4D97-AF65-F5344CB8AC3E}">
        <p14:creationId xmlns:p14="http://schemas.microsoft.com/office/powerpoint/2010/main" val="3032089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3FA578-1EF3-41E7-ACCC-406358C3E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027" y="554451"/>
            <a:ext cx="8392973" cy="59384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7722C36-559F-4C19-A6D0-EAD9F7568ABA}"/>
              </a:ext>
            </a:extLst>
          </p:cNvPr>
          <p:cNvSpPr txBox="1">
            <a:spLocks/>
          </p:cNvSpPr>
          <p:nvPr/>
        </p:nvSpPr>
        <p:spPr>
          <a:xfrm>
            <a:off x="334617" y="281291"/>
            <a:ext cx="55493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Positive interactions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1C19C7-C604-412C-A35A-92E9A7422825}"/>
              </a:ext>
            </a:extLst>
          </p:cNvPr>
          <p:cNvSpPr/>
          <p:nvPr/>
        </p:nvSpPr>
        <p:spPr>
          <a:xfrm>
            <a:off x="340208" y="1257817"/>
            <a:ext cx="3900487" cy="4774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</a:t>
            </a:r>
            <a:r>
              <a:rPr kumimoji="0" lang="de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synergies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de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co-benefits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Reuse </a:t>
            </a:r>
            <a:r>
              <a:rPr kumimoji="0" lang="de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treated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flushing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Co-digestion </a:t>
            </a:r>
            <a:r>
              <a:rPr kumimoji="0" lang="de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organic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de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faecal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strong </a:t>
            </a:r>
            <a:r>
              <a:rPr kumimoji="0" lang="de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an </a:t>
            </a:r>
            <a:r>
              <a:rPr kumimoji="0" lang="de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enabling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191150-DB85-4878-AFC0-E8A7EB00992C}"/>
              </a:ext>
            </a:extLst>
          </p:cNvPr>
          <p:cNvSpPr txBox="1"/>
          <p:nvPr/>
        </p:nvSpPr>
        <p:spPr>
          <a:xfrm>
            <a:off x="212035" y="6392043"/>
            <a:ext cx="249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Narayan et al.,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0908F4-2797-4412-BC51-AF21955B2F2D}"/>
              </a:ext>
            </a:extLst>
          </p:cNvPr>
          <p:cNvSpPr txBox="1"/>
          <p:nvPr/>
        </p:nvSpPr>
        <p:spPr>
          <a:xfrm>
            <a:off x="6308037" y="134292"/>
            <a:ext cx="4359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Enabling Environment is key!</a:t>
            </a:r>
          </a:p>
        </p:txBody>
      </p:sp>
    </p:spTree>
    <p:extLst>
      <p:ext uri="{BB962C8B-B14F-4D97-AF65-F5344CB8AC3E}">
        <p14:creationId xmlns:p14="http://schemas.microsoft.com/office/powerpoint/2010/main" val="268623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F6015-BD8B-5216-C12B-2B4AD9C84DCE}"/>
              </a:ext>
            </a:extLst>
          </p:cNvPr>
          <p:cNvSpPr txBox="1"/>
          <p:nvPr/>
        </p:nvSpPr>
        <p:spPr>
          <a:xfrm>
            <a:off x="1294544" y="3133618"/>
            <a:ext cx="524650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Planning and Governance</a:t>
            </a:r>
            <a:endParaRPr kumimoji="0" lang="de-CH" sz="3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387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18" y="539786"/>
            <a:ext cx="4028326" cy="2285608"/>
          </a:xfrm>
        </p:spPr>
        <p:txBody>
          <a:bodyPr>
            <a:normAutofit fontScale="90000"/>
          </a:bodyPr>
          <a:lstStyle/>
          <a:p>
            <a:r>
              <a:rPr lang="en-US" dirty="0"/>
              <a:t>Coordination between agencies is a challenge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12982" r="7053" b="10406"/>
          <a:stretch/>
        </p:blipFill>
        <p:spPr>
          <a:xfrm>
            <a:off x="4866526" y="174660"/>
            <a:ext cx="7325474" cy="6185043"/>
          </a:xfrm>
        </p:spPr>
      </p:pic>
      <p:sp>
        <p:nvSpPr>
          <p:cNvPr id="5" name="TextBox 4"/>
          <p:cNvSpPr txBox="1"/>
          <p:nvPr/>
        </p:nvSpPr>
        <p:spPr>
          <a:xfrm>
            <a:off x="314218" y="4623370"/>
            <a:ext cx="3863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(Narayan et al., 2019) “Social Network Analysis for WASH” in Frontiers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609C34-4294-482F-899C-689244D15B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971" y="6359703"/>
            <a:ext cx="1320165" cy="3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62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F6015-BD8B-5216-C12B-2B4AD9C84DCE}"/>
              </a:ext>
            </a:extLst>
          </p:cNvPr>
          <p:cNvSpPr txBox="1"/>
          <p:nvPr/>
        </p:nvSpPr>
        <p:spPr>
          <a:xfrm>
            <a:off x="1294544" y="3133618"/>
            <a:ext cx="43348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Planning &amp; Financing</a:t>
            </a:r>
            <a:endParaRPr kumimoji="0" lang="de-CH" sz="3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85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Mix of Services cheaper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7A0DF9-7914-4551-98B1-8AB72AC332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9238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5591" y="638978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Dutta, 2021;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Daudley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D8E2D3-4AD2-4BAA-8FBA-EF5E62862C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457" y="6409666"/>
            <a:ext cx="1320165" cy="3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1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EC342A-F3C7-4B9B-853F-4DA5E6A982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42" r="14765"/>
          <a:stretch/>
        </p:blipFill>
        <p:spPr>
          <a:xfrm>
            <a:off x="5902815" y="1560415"/>
            <a:ext cx="6289185" cy="401710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32" y="234852"/>
            <a:ext cx="10754478" cy="1325563"/>
          </a:xfrm>
        </p:spPr>
        <p:txBody>
          <a:bodyPr/>
          <a:lstStyle/>
          <a:p>
            <a:r>
              <a:rPr lang="en-US" b="1" dirty="0"/>
              <a:t>Investments in long-term financing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10600" y="6284594"/>
            <a:ext cx="2169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Wibowo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al., 2023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4901" y="1773544"/>
            <a:ext cx="5659939" cy="4849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CWIS can benefit from long-term financing for it’s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CapEx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, and accrue benefits and returns in the long-term.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 term financing options include Public Financing, PPPs, Blended Financing, Concessionary Loans, Impact investing etc.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suitable examples exist in the sector. Needs novel institutional mechanisms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2243C-2DEB-47E6-8255-436D87A68D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02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4C0F9-F966-5248-9F25-F77E307B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dirty="0">
                <a:solidFill>
                  <a:schemeClr val="tx1"/>
                </a:solidFill>
              </a:rPr>
              <a:t>Potential for integrated planning models?</a:t>
            </a:r>
            <a:endParaRPr lang="en-GB" sz="2800" dirty="0">
              <a:solidFill>
                <a:schemeClr val="tx1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A028A5F-443E-5949-8BFF-89C284C643BF}"/>
              </a:ext>
            </a:extLst>
          </p:cNvPr>
          <p:cNvGrpSpPr/>
          <p:nvPr/>
        </p:nvGrpSpPr>
        <p:grpSpPr>
          <a:xfrm>
            <a:off x="371475" y="1376363"/>
            <a:ext cx="11475495" cy="4321176"/>
            <a:chOff x="371475" y="1376363"/>
            <a:chExt cx="11475495" cy="4321176"/>
          </a:xfrm>
        </p:grpSpPr>
        <p:graphicFrame>
          <p:nvGraphicFramePr>
            <p:cNvPr id="3" name="Group 356">
              <a:extLst>
                <a:ext uri="{FF2B5EF4-FFF2-40B4-BE49-F238E27FC236}">
                  <a16:creationId xmlns:a16="http://schemas.microsoft.com/office/drawing/2014/main" id="{320DD50B-7AB3-A045-90E8-D77D233DEAC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71475" y="1376363"/>
            <a:ext cx="11449051" cy="4321176"/>
          </p:xfrm>
          <a:graphic>
            <a:graphicData uri="http://schemas.openxmlformats.org/drawingml/2006/table">
              <a:tbl>
                <a:tblPr/>
                <a:tblGrid>
                  <a:gridCol w="229552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7947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087026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08702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492784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 </a:t>
                        </a:r>
                      </a:p>
                    </a:txBody>
                    <a:tcPr marL="7200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endParaRP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5E6D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endParaRP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8D9C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endParaRP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BCDA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6100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Overriding principal</a:t>
                        </a:r>
                        <a:endPara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endParaRPr>
                      </a:p>
                    </a:txBody>
                    <a:tcPr marL="7200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Bureaucratic organization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5E6D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Market processes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8D9C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Community action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BCDA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73917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Decision-makers</a:t>
                        </a:r>
                        <a:endPara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endParaRPr>
                      </a:p>
                    </a:txBody>
                    <a:tcPr marL="7200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Administrators, engineers, public officials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5E6D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Individuals, households, vendors, enterprises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8D9C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Leaders and members of grass-roots organizations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BCDA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73917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Criteria for decisions</a:t>
                        </a:r>
                        <a:endPara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endParaRPr>
                      </a:p>
                    </a:txBody>
                    <a:tcPr marL="7200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Policy, and conformity with a plan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5E6D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Efficiency, maximization of profit or utility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8D9C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Interests of members and visions of leaders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BCDA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73917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Guides for behaviour</a:t>
                        </a:r>
                        <a:endPara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endParaRPr>
                      </a:p>
                    </a:txBody>
                    <a:tcPr marL="7200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Targets, regulations and technical standards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5E6D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Price signals, sanitation marketing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8D9C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Agreements and accepted goals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BCDA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55708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Sanctions</a:t>
                        </a:r>
                        <a:endPara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endParaRPr>
                      </a:p>
                    </a:txBody>
                    <a:tcPr marL="7200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State authority backed by coercion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5E6D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Financial loss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8D9C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Social pressure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BCDA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92784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Mode of operation</a:t>
                        </a:r>
                        <a:endPara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endParaRPr>
                      </a:p>
                    </a:txBody>
                    <a:tcPr marL="7200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Top-down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5E6D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Individualistic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8D9C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GB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SimSun" pitchFamily="2" charset="-122"/>
                            <a:cs typeface="Times New Roman" pitchFamily="18" charset="0"/>
                          </a:rPr>
                          <a:t>Bottom-up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BCDA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1B9457AA-D521-E144-A56D-C05181D8AD64}"/>
                </a:ext>
              </a:extLst>
            </p:cNvPr>
            <p:cNvGrpSpPr/>
            <p:nvPr/>
          </p:nvGrpSpPr>
          <p:grpSpPr>
            <a:xfrm>
              <a:off x="2631413" y="1376363"/>
              <a:ext cx="457368" cy="481264"/>
              <a:chOff x="2638758" y="1376363"/>
              <a:chExt cx="457368" cy="481264"/>
            </a:xfrm>
          </p:grpSpPr>
          <p:sp>
            <p:nvSpPr>
              <p:cNvPr id="4" name="Dreieck 3">
                <a:extLst>
                  <a:ext uri="{FF2B5EF4-FFF2-40B4-BE49-F238E27FC236}">
                    <a16:creationId xmlns:a16="http://schemas.microsoft.com/office/drawing/2014/main" id="{7F49DA71-1EA7-4342-8C0F-9E1A2EF8A3C9}"/>
                  </a:ext>
                </a:extLst>
              </p:cNvPr>
              <p:cNvSpPr/>
              <p:nvPr/>
            </p:nvSpPr>
            <p:spPr>
              <a:xfrm rot="5400000">
                <a:off x="2648053" y="1409554"/>
                <a:ext cx="481264" cy="414882"/>
              </a:xfrm>
              <a:prstGeom prst="triangle">
                <a:avLst/>
              </a:prstGeom>
              <a:solidFill>
                <a:srgbClr val="4BBE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17AA06EE-2F11-6C4F-A67E-337A0DDD783E}"/>
                  </a:ext>
                </a:extLst>
              </p:cNvPr>
              <p:cNvSpPr txBox="1"/>
              <p:nvPr/>
            </p:nvSpPr>
            <p:spPr>
              <a:xfrm>
                <a:off x="2638758" y="1432329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646400"/>
                    </a:solidFill>
                  </a:rPr>
                  <a:t>1</a:t>
                </a: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AC331CB6-0AC1-0740-B03C-7A42BC9D7527}"/>
                </a:ext>
              </a:extLst>
            </p:cNvPr>
            <p:cNvGrpSpPr/>
            <p:nvPr/>
          </p:nvGrpSpPr>
          <p:grpSpPr>
            <a:xfrm>
              <a:off x="5614569" y="1376363"/>
              <a:ext cx="457368" cy="481264"/>
              <a:chOff x="5614569" y="1376363"/>
              <a:chExt cx="457368" cy="481264"/>
            </a:xfrm>
          </p:grpSpPr>
          <p:sp>
            <p:nvSpPr>
              <p:cNvPr id="8" name="Dreieck 7">
                <a:extLst>
                  <a:ext uri="{FF2B5EF4-FFF2-40B4-BE49-F238E27FC236}">
                    <a16:creationId xmlns:a16="http://schemas.microsoft.com/office/drawing/2014/main" id="{2BE911BE-192F-2E4C-85EE-497148D9A26F}"/>
                  </a:ext>
                </a:extLst>
              </p:cNvPr>
              <p:cNvSpPr/>
              <p:nvPr/>
            </p:nvSpPr>
            <p:spPr>
              <a:xfrm rot="5400000">
                <a:off x="5623864" y="1409554"/>
                <a:ext cx="481264" cy="414882"/>
              </a:xfrm>
              <a:prstGeom prst="triangle">
                <a:avLst/>
              </a:prstGeom>
              <a:solidFill>
                <a:srgbClr val="8CB9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CBF9EDA-B259-D846-AC0C-08E7334EEF3A}"/>
                  </a:ext>
                </a:extLst>
              </p:cNvPr>
              <p:cNvSpPr txBox="1"/>
              <p:nvPr/>
            </p:nvSpPr>
            <p:spPr>
              <a:xfrm>
                <a:off x="5614569" y="1432329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646400"/>
                    </a:solidFill>
                  </a:rPr>
                  <a:t>2</a:t>
                </a: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5AB99880-EC63-224A-AA1E-4E54F70FC474}"/>
                </a:ext>
              </a:extLst>
            </p:cNvPr>
            <p:cNvGrpSpPr/>
            <p:nvPr/>
          </p:nvGrpSpPr>
          <p:grpSpPr>
            <a:xfrm>
              <a:off x="8695114" y="1384034"/>
              <a:ext cx="457368" cy="481264"/>
              <a:chOff x="8697495" y="1368067"/>
              <a:chExt cx="457368" cy="481264"/>
            </a:xfrm>
          </p:grpSpPr>
          <p:sp>
            <p:nvSpPr>
              <p:cNvPr id="10" name="Dreieck 9">
                <a:extLst>
                  <a:ext uri="{FF2B5EF4-FFF2-40B4-BE49-F238E27FC236}">
                    <a16:creationId xmlns:a16="http://schemas.microsoft.com/office/drawing/2014/main" id="{B0B3FB12-A9B9-6546-94FA-189952100C7E}"/>
                  </a:ext>
                </a:extLst>
              </p:cNvPr>
              <p:cNvSpPr/>
              <p:nvPr/>
            </p:nvSpPr>
            <p:spPr>
              <a:xfrm rot="5400000">
                <a:off x="8706790" y="1401258"/>
                <a:ext cx="481264" cy="414882"/>
              </a:xfrm>
              <a:prstGeom prst="triangle">
                <a:avLst/>
              </a:prstGeom>
              <a:solidFill>
                <a:srgbClr val="E4AA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E8409B49-8E70-2C46-B063-45EDA4D780E2}"/>
                  </a:ext>
                </a:extLst>
              </p:cNvPr>
              <p:cNvSpPr txBox="1"/>
              <p:nvPr/>
            </p:nvSpPr>
            <p:spPr>
              <a:xfrm>
                <a:off x="8697495" y="142403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646400"/>
                    </a:solidFill>
                  </a:rPr>
                  <a:t>3</a:t>
                </a:r>
              </a:p>
            </p:txBody>
          </p:sp>
        </p:grp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D891410B-C232-C640-A28E-4C78245218FE}"/>
                </a:ext>
              </a:extLst>
            </p:cNvPr>
            <p:cNvSpPr/>
            <p:nvPr/>
          </p:nvSpPr>
          <p:spPr>
            <a:xfrm>
              <a:off x="3039518" y="1440000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latin typeface="Arial" charset="0"/>
                  <a:ea typeface="SimSun" pitchFamily="2" charset="-122"/>
                  <a:cs typeface="Times New Roman" pitchFamily="18" charset="0"/>
                </a:rPr>
                <a:t>Planning model</a:t>
              </a:r>
              <a:endParaRPr lang="en-GB" dirty="0">
                <a:latin typeface="Arial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36586D99-A2F8-3640-A35F-A5936B4C0AE8}"/>
                </a:ext>
              </a:extLst>
            </p:cNvPr>
            <p:cNvSpPr/>
            <p:nvPr/>
          </p:nvSpPr>
          <p:spPr>
            <a:xfrm>
              <a:off x="6063916" y="1440000"/>
              <a:ext cx="1672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latin typeface="Arial" charset="0"/>
                  <a:ea typeface="SimSun" pitchFamily="2" charset="-122"/>
                  <a:cs typeface="Times New Roman" pitchFamily="18" charset="0"/>
                </a:rPr>
                <a:t>Market model</a:t>
              </a:r>
              <a:endParaRPr lang="en-GB" dirty="0">
                <a:latin typeface="Arial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A4A9EDE-57D0-EE45-A15D-148ED04A4608}"/>
                </a:ext>
              </a:extLst>
            </p:cNvPr>
            <p:cNvSpPr/>
            <p:nvPr/>
          </p:nvSpPr>
          <p:spPr>
            <a:xfrm>
              <a:off x="9084675" y="1440000"/>
              <a:ext cx="27622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latin typeface="Arial" charset="0"/>
                  <a:ea typeface="SimSun" pitchFamily="2" charset="-122"/>
                  <a:cs typeface="Times New Roman" pitchFamily="18" charset="0"/>
                </a:rPr>
                <a:t>Collective action model</a:t>
              </a:r>
              <a:endParaRPr lang="en-GB" dirty="0">
                <a:latin typeface="Arial" charset="0"/>
                <a:ea typeface="SimSun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B91BCD1-A82D-4A45-AB99-7E765F431856}"/>
              </a:ext>
            </a:extLst>
          </p:cNvPr>
          <p:cNvGrpSpPr/>
          <p:nvPr/>
        </p:nvGrpSpPr>
        <p:grpSpPr>
          <a:xfrm>
            <a:off x="371475" y="1376362"/>
            <a:ext cx="8186243" cy="4321176"/>
            <a:chOff x="371475" y="1376362"/>
            <a:chExt cx="8186243" cy="4321176"/>
          </a:xfrm>
        </p:grpSpPr>
        <p:sp>
          <p:nvSpPr>
            <p:cNvPr id="18" name="AutoShape 48">
              <a:extLst>
                <a:ext uri="{FF2B5EF4-FFF2-40B4-BE49-F238E27FC236}">
                  <a16:creationId xmlns:a16="http://schemas.microsoft.com/office/drawing/2014/main" id="{D928CD75-B519-2D44-BC23-DBB497A035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66662">
              <a:off x="4392892" y="1397442"/>
              <a:ext cx="4164826" cy="4290084"/>
            </a:xfrm>
            <a:custGeom>
              <a:avLst/>
              <a:gdLst>
                <a:gd name="G0" fmla="+- -1037202 0 0"/>
                <a:gd name="G1" fmla="+- 1914611 0 0"/>
                <a:gd name="G2" fmla="+- -1037202 0 1914611"/>
                <a:gd name="G3" fmla="+- 10800 0 0"/>
                <a:gd name="G4" fmla="+- 0 0 -103720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262 0 0"/>
                <a:gd name="G9" fmla="+- 0 0 1914611"/>
                <a:gd name="G10" fmla="+- 9262 0 2700"/>
                <a:gd name="G11" fmla="cos G10 -1037202"/>
                <a:gd name="G12" fmla="sin G10 -1037202"/>
                <a:gd name="G13" fmla="cos 13500 -1037202"/>
                <a:gd name="G14" fmla="sin 13500 -1037202"/>
                <a:gd name="G15" fmla="+- G11 10800 0"/>
                <a:gd name="G16" fmla="+- G12 10800 0"/>
                <a:gd name="G17" fmla="+- G13 10800 0"/>
                <a:gd name="G18" fmla="+- G14 10800 0"/>
                <a:gd name="G19" fmla="*/ 9262 1 2"/>
                <a:gd name="G20" fmla="+- G19 5400 0"/>
                <a:gd name="G21" fmla="cos G20 -1037202"/>
                <a:gd name="G22" fmla="sin G20 -1037202"/>
                <a:gd name="G23" fmla="+- G21 10800 0"/>
                <a:gd name="G24" fmla="+- G12 G23 G22"/>
                <a:gd name="G25" fmla="+- G22 G23 G11"/>
                <a:gd name="G26" fmla="cos 10800 -1037202"/>
                <a:gd name="G27" fmla="sin 10800 -1037202"/>
                <a:gd name="G28" fmla="cos 9262 -1037202"/>
                <a:gd name="G29" fmla="sin 9262 -103720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914611"/>
                <a:gd name="G36" fmla="sin G34 1914611"/>
                <a:gd name="G37" fmla="+/ 1914611 -103720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262 G39"/>
                <a:gd name="G43" fmla="sin 9262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73 w 21600"/>
                <a:gd name="T5" fmla="*/ 9541 h 21600"/>
                <a:gd name="T6" fmla="*/ 19555 w 21600"/>
                <a:gd name="T7" fmla="*/ 15695 h 21600"/>
                <a:gd name="T8" fmla="*/ 1601 w 21600"/>
                <a:gd name="T9" fmla="*/ 9720 h 21600"/>
                <a:gd name="T10" fmla="*/ 23788 w 21600"/>
                <a:gd name="T11" fmla="*/ 7118 h 21600"/>
                <a:gd name="T12" fmla="*/ 21396 w 21600"/>
                <a:gd name="T13" fmla="*/ 11401 h 21600"/>
                <a:gd name="T14" fmla="*/ 17113 w 21600"/>
                <a:gd name="T15" fmla="*/ 90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710" y="8274"/>
                  </a:moveTo>
                  <a:cubicBezTo>
                    <a:pt x="18581" y="4288"/>
                    <a:pt x="14942" y="1538"/>
                    <a:pt x="10800" y="1538"/>
                  </a:cubicBezTo>
                  <a:cubicBezTo>
                    <a:pt x="5684" y="1538"/>
                    <a:pt x="1538" y="5684"/>
                    <a:pt x="1538" y="10800"/>
                  </a:cubicBezTo>
                  <a:cubicBezTo>
                    <a:pt x="1538" y="15915"/>
                    <a:pt x="5684" y="20062"/>
                    <a:pt x="10800" y="20062"/>
                  </a:cubicBezTo>
                  <a:cubicBezTo>
                    <a:pt x="14154" y="20062"/>
                    <a:pt x="17246" y="18248"/>
                    <a:pt x="18883" y="15320"/>
                  </a:cubicBezTo>
                  <a:lnTo>
                    <a:pt x="20226" y="16071"/>
                  </a:lnTo>
                  <a:cubicBezTo>
                    <a:pt x="18317" y="19485"/>
                    <a:pt x="14711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5630" y="-1"/>
                    <a:pt x="19873" y="3207"/>
                    <a:pt x="21190" y="7854"/>
                  </a:cubicBezTo>
                  <a:lnTo>
                    <a:pt x="23788" y="7118"/>
                  </a:lnTo>
                  <a:lnTo>
                    <a:pt x="21396" y="11401"/>
                  </a:lnTo>
                  <a:lnTo>
                    <a:pt x="17113" y="9010"/>
                  </a:lnTo>
                  <a:lnTo>
                    <a:pt x="19710" y="8274"/>
                  </a:lnTo>
                  <a:close/>
                </a:path>
              </a:pathLst>
            </a:custGeom>
            <a:solidFill>
              <a:srgbClr val="F08400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hangingPunct="1">
                <a:lnSpc>
                  <a:spcPts val="2800"/>
                </a:lnSpc>
                <a:spcBef>
                  <a:spcPts val="800"/>
                </a:spcBef>
                <a:defRPr/>
              </a:pPr>
              <a:endParaRPr lang="en-GB">
                <a:latin typeface="Arial" charset="0"/>
              </a:endParaRPr>
            </a:p>
          </p:txBody>
        </p:sp>
        <p:pic>
          <p:nvPicPr>
            <p:cNvPr id="19" name="Picture 91" descr="1461437964_1bdadf4711">
              <a:extLst>
                <a:ext uri="{FF2B5EF4-FFF2-40B4-BE49-F238E27FC236}">
                  <a16:creationId xmlns:a16="http://schemas.microsoft.com/office/drawing/2014/main" id="{7116D3A2-1D18-ED4D-ACCE-F8B88C2157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1475" y="1376362"/>
              <a:ext cx="2302424" cy="432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45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32" y="234852"/>
            <a:ext cx="5298558" cy="1325563"/>
          </a:xfrm>
        </p:spPr>
        <p:txBody>
          <a:bodyPr/>
          <a:lstStyle/>
          <a:p>
            <a:r>
              <a:rPr lang="en-US" b="1" dirty="0"/>
              <a:t>Challenges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4901" y="1689307"/>
            <a:ext cx="5659939" cy="50321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Good vs Private Good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Incentive structures for private sector participation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Governance of diverse sanitation solutions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Standardization for onsite systems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 for CWIS is complex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2243C-2DEB-47E6-8255-436D87A68D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 descr="A blue truck with a sign&#10;&#10;Description automatically generated with medium confidence">
            <a:extLst>
              <a:ext uri="{FF2B5EF4-FFF2-40B4-BE49-F238E27FC236}">
                <a16:creationId xmlns:a16="http://schemas.microsoft.com/office/drawing/2014/main" id="{F0651CFE-5A5E-49FE-BA96-66B5D95F496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4" r="-1241"/>
          <a:stretch/>
        </p:blipFill>
        <p:spPr>
          <a:xfrm>
            <a:off x="6096001" y="1127608"/>
            <a:ext cx="5528310" cy="158449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5DCCE89-9440-413E-9BAA-C2BDBA16875A}"/>
              </a:ext>
            </a:extLst>
          </p:cNvPr>
          <p:cNvSpPr/>
          <p:nvPr/>
        </p:nvSpPr>
        <p:spPr>
          <a:xfrm>
            <a:off x="6096000" y="982980"/>
            <a:ext cx="2243137" cy="20345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phic 3" descr="Single gear">
            <a:extLst>
              <a:ext uri="{FF2B5EF4-FFF2-40B4-BE49-F238E27FC236}">
                <a16:creationId xmlns:a16="http://schemas.microsoft.com/office/drawing/2014/main" id="{74EEB622-5071-4CB9-B014-EDC0BC9E9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6923" y="4815992"/>
            <a:ext cx="914400" cy="914400"/>
          </a:xfrm>
          <a:prstGeom prst="rect">
            <a:avLst/>
          </a:prstGeom>
        </p:spPr>
      </p:pic>
      <p:pic>
        <p:nvPicPr>
          <p:cNvPr id="12" name="Graphic 11" descr="Bank">
            <a:extLst>
              <a:ext uri="{FF2B5EF4-FFF2-40B4-BE49-F238E27FC236}">
                <a16:creationId xmlns:a16="http://schemas.microsoft.com/office/drawing/2014/main" id="{E13AAC09-8A27-4964-BAEB-8C51285B3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6546" y="3452915"/>
            <a:ext cx="1504950" cy="1504950"/>
          </a:xfrm>
          <a:prstGeom prst="rect">
            <a:avLst/>
          </a:prstGeom>
        </p:spPr>
      </p:pic>
      <p:pic>
        <p:nvPicPr>
          <p:cNvPr id="14" name="Graphic 13" descr="Customer review RTL">
            <a:extLst>
              <a:ext uri="{FF2B5EF4-FFF2-40B4-BE49-F238E27FC236}">
                <a16:creationId xmlns:a16="http://schemas.microsoft.com/office/drawing/2014/main" id="{C17746FD-CD32-4A25-9E7F-B430526D19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75890" y="5436070"/>
            <a:ext cx="1421930" cy="1421930"/>
          </a:xfrm>
          <a:prstGeom prst="rect">
            <a:avLst/>
          </a:prstGeom>
        </p:spPr>
      </p:pic>
      <p:pic>
        <p:nvPicPr>
          <p:cNvPr id="16" name="Graphic 15" descr="Coins">
            <a:extLst>
              <a:ext uri="{FF2B5EF4-FFF2-40B4-BE49-F238E27FC236}">
                <a16:creationId xmlns:a16="http://schemas.microsoft.com/office/drawing/2014/main" id="{BEB4FA81-C18B-4448-8527-F5E1E7967E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52133" y="3050844"/>
            <a:ext cx="1139190" cy="11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5350-D333-3B55-4138-4DE39CC3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1335"/>
            <a:ext cx="11826411" cy="1325563"/>
          </a:xfrm>
        </p:spPr>
        <p:txBody>
          <a:bodyPr/>
          <a:lstStyle/>
          <a:p>
            <a:r>
              <a:rPr lang="en-GB" b="1" dirty="0"/>
              <a:t>(Optional) Game – Politics of WASH service provision</a:t>
            </a:r>
            <a:endParaRPr lang="de-CH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DDD3E62-EE1A-8E45-10F5-49B916FFF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t="6335" r="-2275" b="2232"/>
          <a:stretch/>
        </p:blipFill>
        <p:spPr bwMode="auto">
          <a:xfrm>
            <a:off x="0" y="1184228"/>
            <a:ext cx="12544746" cy="6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474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9F15-9BD0-42AB-BE7B-5A28252F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a Career in WASH</a:t>
            </a:r>
            <a:endParaRPr lang="de-CH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7B56A-0938-489C-A008-8F704F7FD8B6}"/>
              </a:ext>
            </a:extLst>
          </p:cNvPr>
          <p:cNvSpPr txBox="1">
            <a:spLocks/>
          </p:cNvSpPr>
          <p:nvPr/>
        </p:nvSpPr>
        <p:spPr>
          <a:xfrm>
            <a:off x="770571" y="1731279"/>
            <a:ext cx="3550286" cy="543658"/>
          </a:xfrm>
          <a:prstGeom prst="rect">
            <a:avLst/>
          </a:prstGeom>
        </p:spPr>
        <p:txBody>
          <a:bodyPr vert="horz" lIns="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0" i="0" kern="1200" baseline="0">
                <a:solidFill>
                  <a:srgbClr val="6464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International Agencies </a:t>
            </a:r>
            <a:endParaRPr lang="de-CH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8B8087-CB69-4D61-B4F4-442CBC2EF7AE}"/>
              </a:ext>
            </a:extLst>
          </p:cNvPr>
          <p:cNvSpPr txBox="1">
            <a:spLocks/>
          </p:cNvSpPr>
          <p:nvPr/>
        </p:nvSpPr>
        <p:spPr>
          <a:xfrm>
            <a:off x="8013383" y="1670784"/>
            <a:ext cx="3550286" cy="543658"/>
          </a:xfrm>
          <a:prstGeom prst="rect">
            <a:avLst/>
          </a:prstGeom>
        </p:spPr>
        <p:txBody>
          <a:bodyPr vert="horz" lIns="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0" i="0" kern="1200" baseline="0">
                <a:solidFill>
                  <a:srgbClr val="6464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Academia and Research</a:t>
            </a:r>
            <a:endParaRPr lang="de-CH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A40269-C5B7-4E55-8953-23015580E45E}"/>
              </a:ext>
            </a:extLst>
          </p:cNvPr>
          <p:cNvSpPr txBox="1">
            <a:spLocks/>
          </p:cNvSpPr>
          <p:nvPr/>
        </p:nvSpPr>
        <p:spPr>
          <a:xfrm>
            <a:off x="770571" y="4134464"/>
            <a:ext cx="2968546" cy="107696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0" i="0" kern="1200" baseline="0">
                <a:solidFill>
                  <a:srgbClr val="6464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National &amp; </a:t>
            </a:r>
            <a:br>
              <a:rPr lang="en-GB" dirty="0"/>
            </a:br>
            <a:r>
              <a:rPr lang="en-GB" dirty="0"/>
              <a:t>local Government</a:t>
            </a:r>
            <a:endParaRPr lang="de-CH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3150C3-86C6-4541-A504-C1509728AF73}"/>
              </a:ext>
            </a:extLst>
          </p:cNvPr>
          <p:cNvSpPr txBox="1">
            <a:spLocks/>
          </p:cNvSpPr>
          <p:nvPr/>
        </p:nvSpPr>
        <p:spPr>
          <a:xfrm>
            <a:off x="5265501" y="1731279"/>
            <a:ext cx="1730851" cy="543658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0" i="0" kern="1200" baseline="0">
                <a:solidFill>
                  <a:srgbClr val="6464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NGOs</a:t>
            </a:r>
            <a:endParaRPr lang="de-CH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633CEB-581C-4B05-BDB6-6D0E9A070F4B}"/>
              </a:ext>
            </a:extLst>
          </p:cNvPr>
          <p:cNvSpPr txBox="1">
            <a:spLocks/>
          </p:cNvSpPr>
          <p:nvPr/>
        </p:nvSpPr>
        <p:spPr>
          <a:xfrm>
            <a:off x="9047518" y="4333629"/>
            <a:ext cx="2900841" cy="67863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0" i="0" kern="1200" baseline="0">
                <a:solidFill>
                  <a:srgbClr val="6464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Private Sector</a:t>
            </a:r>
            <a:endParaRPr lang="de-CH" dirty="0"/>
          </a:p>
        </p:txBody>
      </p:sp>
      <p:pic>
        <p:nvPicPr>
          <p:cNvPr id="1030" name="Picture 6" descr="United Nations Logo PNG Vectors Free Download">
            <a:extLst>
              <a:ext uri="{FF2B5EF4-FFF2-40B4-BE49-F238E27FC236}">
                <a16:creationId xmlns:a16="http://schemas.microsoft.com/office/drawing/2014/main" id="{33565CC1-91D8-4BD1-869D-185DE2DB9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0" y="2405461"/>
            <a:ext cx="1552014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emium Vector | Drop of water between hands icon vector illustration a  symbol of cleanliness care and careful handling of water">
            <a:extLst>
              <a:ext uri="{FF2B5EF4-FFF2-40B4-BE49-F238E27FC236}">
                <a16:creationId xmlns:a16="http://schemas.microsoft.com/office/drawing/2014/main" id="{2A213504-0C4A-4E17-8A8C-505E4A1CC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89" y="2313794"/>
            <a:ext cx="1680845" cy="16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earch Icon PNG Images, Vectors Free Download - Pngtree">
            <a:extLst>
              <a:ext uri="{FF2B5EF4-FFF2-40B4-BE49-F238E27FC236}">
                <a16:creationId xmlns:a16="http://schemas.microsoft.com/office/drawing/2014/main" id="{786EFF0C-8CAA-40D4-B1C8-2891D8AB9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112" y="2355653"/>
            <a:ext cx="1418827" cy="141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ivate Sector And Employee Monotone Icon In Powerpoint Pptx Png And  Editable Eps Format">
            <a:extLst>
              <a:ext uri="{FF2B5EF4-FFF2-40B4-BE49-F238E27FC236}">
                <a16:creationId xmlns:a16="http://schemas.microsoft.com/office/drawing/2014/main" id="{FA3E2237-CF8B-415F-8D9A-0860E6CA4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5" t="19691" r="13286" b="1"/>
          <a:stretch/>
        </p:blipFill>
        <p:spPr bwMode="auto">
          <a:xfrm>
            <a:off x="9382726" y="5391646"/>
            <a:ext cx="2010475" cy="12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overnment Generic Detailed Outline icon">
            <a:extLst>
              <a:ext uri="{FF2B5EF4-FFF2-40B4-BE49-F238E27FC236}">
                <a16:creationId xmlns:a16="http://schemas.microsoft.com/office/drawing/2014/main" id="{5799FFAC-75CC-4707-A5EC-55431A5FD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84" y="5264610"/>
            <a:ext cx="1229360" cy="122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remium Vector | Management consulting icon vector illustration eps 10">
            <a:extLst>
              <a:ext uri="{FF2B5EF4-FFF2-40B4-BE49-F238E27FC236}">
                <a16:creationId xmlns:a16="http://schemas.microsoft.com/office/drawing/2014/main" id="{9AC7ACB7-3EE5-4E37-9CEF-DBC1CBD70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05" y="4740550"/>
            <a:ext cx="1924684" cy="192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87F4B91-12BD-4364-8976-E5AEFA76CCFE}"/>
              </a:ext>
            </a:extLst>
          </p:cNvPr>
          <p:cNvSpPr txBox="1">
            <a:spLocks/>
          </p:cNvSpPr>
          <p:nvPr/>
        </p:nvSpPr>
        <p:spPr>
          <a:xfrm>
            <a:off x="5527892" y="4311235"/>
            <a:ext cx="1730851" cy="543658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0" i="0" kern="1200" baseline="0">
                <a:solidFill>
                  <a:srgbClr val="6464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Consulting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37989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8B5A-C729-42D2-925C-8F6EC89D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SWP Youth</a:t>
            </a:r>
            <a:endParaRPr lang="de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B8068-BA6E-4556-828B-CC27E0E6D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51" y="2214881"/>
            <a:ext cx="7363462" cy="14528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19BBE3-3FBA-4769-AF5C-71852EDEBB8F}"/>
              </a:ext>
            </a:extLst>
          </p:cNvPr>
          <p:cNvSpPr txBox="1">
            <a:spLocks/>
          </p:cNvSpPr>
          <p:nvPr/>
        </p:nvSpPr>
        <p:spPr>
          <a:xfrm>
            <a:off x="1115860" y="4472979"/>
            <a:ext cx="6524460" cy="94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www.swisswaterpartnership.ch/youth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759A94-EFA3-4D8E-85AE-503E9302B9B0}"/>
              </a:ext>
            </a:extLst>
          </p:cNvPr>
          <p:cNvSpPr txBox="1">
            <a:spLocks/>
          </p:cNvSpPr>
          <p:nvPr/>
        </p:nvSpPr>
        <p:spPr>
          <a:xfrm>
            <a:off x="8759509" y="1899921"/>
            <a:ext cx="3432491" cy="43104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BC2E7"/>
                </a:solidFill>
              </a:rPr>
              <a:t>Network </a:t>
            </a:r>
          </a:p>
          <a:p>
            <a:endParaRPr lang="en-US" dirty="0">
              <a:solidFill>
                <a:srgbClr val="5BC2E7"/>
              </a:solidFill>
            </a:endParaRPr>
          </a:p>
          <a:p>
            <a:r>
              <a:rPr lang="en-US" dirty="0">
                <a:solidFill>
                  <a:srgbClr val="5BC2E7"/>
                </a:solidFill>
              </a:rPr>
              <a:t>Mentoring</a:t>
            </a:r>
          </a:p>
          <a:p>
            <a:endParaRPr lang="en-US" dirty="0">
              <a:solidFill>
                <a:srgbClr val="5BC2E7"/>
              </a:solidFill>
            </a:endParaRPr>
          </a:p>
          <a:p>
            <a:r>
              <a:rPr lang="en-US" dirty="0">
                <a:solidFill>
                  <a:srgbClr val="5BC2E7"/>
                </a:solidFill>
              </a:rPr>
              <a:t>Seed Funding </a:t>
            </a:r>
          </a:p>
          <a:p>
            <a:endParaRPr lang="en-US" dirty="0">
              <a:solidFill>
                <a:srgbClr val="5BC2E7"/>
              </a:solidFill>
            </a:endParaRPr>
          </a:p>
          <a:p>
            <a:r>
              <a:rPr lang="en-US" dirty="0">
                <a:solidFill>
                  <a:srgbClr val="5BC2E7"/>
                </a:solidFill>
              </a:rPr>
              <a:t>Global Youth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587850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8F87F-D07D-4E40-A27C-F18BEB67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714" y="1761759"/>
            <a:ext cx="6173428" cy="543658"/>
          </a:xfrm>
        </p:spPr>
        <p:txBody>
          <a:bodyPr/>
          <a:lstStyle/>
          <a:p>
            <a:r>
              <a:rPr lang="en-GB" dirty="0"/>
              <a:t>Questions Regarding Case Study?  </a:t>
            </a:r>
            <a:endParaRPr lang="de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420AFE-C1B8-47D4-ADDC-49EFE254E003}"/>
              </a:ext>
            </a:extLst>
          </p:cNvPr>
          <p:cNvSpPr txBox="1">
            <a:spLocks/>
          </p:cNvSpPr>
          <p:nvPr/>
        </p:nvSpPr>
        <p:spPr>
          <a:xfrm>
            <a:off x="2545714" y="2754947"/>
            <a:ext cx="6173428" cy="543658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0" i="0" kern="1200" baseline="0">
                <a:solidFill>
                  <a:srgbClr val="6464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Questions Regarding other material?  </a:t>
            </a:r>
            <a:endParaRPr lang="de-CH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0517B8-3F8B-4F86-9A6D-22FC4038ABF3}"/>
              </a:ext>
            </a:extLst>
          </p:cNvPr>
          <p:cNvSpPr txBox="1">
            <a:spLocks/>
          </p:cNvSpPr>
          <p:nvPr/>
        </p:nvSpPr>
        <p:spPr>
          <a:xfrm>
            <a:off x="2545714" y="3688984"/>
            <a:ext cx="6173428" cy="543658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0" i="0" kern="1200" baseline="0">
                <a:solidFill>
                  <a:srgbClr val="6464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Preparing for the Exam.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9588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073" y="117526"/>
            <a:ext cx="5632081" cy="149146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Urban WASH –</a:t>
            </a:r>
            <a:br>
              <a:rPr lang="en-US" b="1" dirty="0"/>
            </a:br>
            <a:r>
              <a:rPr lang="en-US" b="1" dirty="0"/>
              <a:t>complexities &amp; pressures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2892"/>
            <a:ext cx="5417634" cy="48651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Urbanization issues: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migration, slums, population density, inequities, tenure insecurity etc.,</a:t>
            </a:r>
          </a:p>
          <a:p>
            <a:endParaRPr lang="en-US" dirty="0"/>
          </a:p>
          <a:p>
            <a:r>
              <a:rPr lang="en-US" dirty="0"/>
              <a:t>Multi-sectoral interactions: 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water, solid waste, storm water, public health, urban planning, environment etc.,</a:t>
            </a:r>
          </a:p>
          <a:p>
            <a:endParaRPr lang="en-US" dirty="0"/>
          </a:p>
          <a:p>
            <a:r>
              <a:rPr lang="en-US" dirty="0"/>
              <a:t>Multi-dimensional aspects: 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social, cultural, engineering, economic, institutional etc.,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2243C-2DEB-47E6-8255-436D87A68D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30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32" y="234852"/>
            <a:ext cx="10515600" cy="1325563"/>
          </a:xfrm>
        </p:spPr>
        <p:txBody>
          <a:bodyPr/>
          <a:lstStyle/>
          <a:p>
            <a:r>
              <a:rPr lang="en-US" b="1" dirty="0"/>
              <a:t>Advancements in urban WASH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07" y="696935"/>
            <a:ext cx="4174093" cy="5565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04953" y="1241331"/>
            <a:ext cx="223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Aurin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Resource Recovery from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©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2805" y="1560415"/>
            <a:ext cx="8568625" cy="5084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 focus only to service focus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health only to Environmental health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Sewered only to Non-sewered &amp; decentralized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Pollution management only to Resource recovery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service only to involvement of private sector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Top-down planning only to Collective action and market model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45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670983" y="260648"/>
            <a:ext cx="10849016" cy="7721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Sanitation Status : Urban &gt; Rural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CC9B77BF-4943-48B0-9BE5-33B2E2B0E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2" b="10402"/>
          <a:stretch/>
        </p:blipFill>
        <p:spPr>
          <a:xfrm>
            <a:off x="3857" y="-1"/>
            <a:ext cx="12190520" cy="5734051"/>
          </a:xfrm>
          <a:prstGeom prst="rect">
            <a:avLst/>
          </a:prstGeom>
        </p:spPr>
      </p:pic>
      <p:pic>
        <p:nvPicPr>
          <p:cNvPr id="6" name="Grafik 4">
            <a:extLst>
              <a:ext uri="{FF2B5EF4-FFF2-40B4-BE49-F238E27FC236}">
                <a16:creationId xmlns:a16="http://schemas.microsoft.com/office/drawing/2014/main" id="{20D69B08-23F8-B444-A126-F45558C91C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168" y="6144665"/>
            <a:ext cx="1866900" cy="403860"/>
          </a:xfrm>
          <a:prstGeom prst="rect">
            <a:avLst/>
          </a:prstGeom>
        </p:spPr>
      </p:pic>
      <p:pic>
        <p:nvPicPr>
          <p:cNvPr id="7" name="Content Placeholder 2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4908F27D-6E6D-46F4-AD41-E103B7CD65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364" y="696095"/>
            <a:ext cx="1734797" cy="18611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7A3E64-4283-4135-88C2-0AEE8186F733}"/>
              </a:ext>
            </a:extLst>
          </p:cNvPr>
          <p:cNvCxnSpPr>
            <a:cxnSpLocks/>
          </p:cNvCxnSpPr>
          <p:nvPr/>
        </p:nvCxnSpPr>
        <p:spPr>
          <a:xfrm flipV="1">
            <a:off x="8863106" y="3738003"/>
            <a:ext cx="402507" cy="659246"/>
          </a:xfrm>
          <a:prstGeom prst="line">
            <a:avLst/>
          </a:prstGeom>
          <a:ln>
            <a:solidFill>
              <a:srgbClr val="64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8B21BA4-2002-418F-B921-22CE5C10EC99}"/>
              </a:ext>
            </a:extLst>
          </p:cNvPr>
          <p:cNvSpPr txBox="1"/>
          <p:nvPr/>
        </p:nvSpPr>
        <p:spPr>
          <a:xfrm>
            <a:off x="10029168" y="379349"/>
            <a:ext cx="2092608" cy="33855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6464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6464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Inclusive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464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6464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956AB-9632-4822-B7C3-C646236A23BB}"/>
              </a:ext>
            </a:extLst>
          </p:cNvPr>
          <p:cNvSpPr txBox="1"/>
          <p:nvPr/>
        </p:nvSpPr>
        <p:spPr>
          <a:xfrm>
            <a:off x="8971877" y="4774581"/>
            <a:ext cx="2980284" cy="33855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6464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6464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 and social justice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299CEA-0542-4D26-BA67-0165EF9603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04" y="3416854"/>
            <a:ext cx="2353555" cy="16542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909D82-43D6-49A3-A3F8-CBE786DC4F97}"/>
              </a:ext>
            </a:extLst>
          </p:cNvPr>
          <p:cNvSpPr txBox="1"/>
          <p:nvPr/>
        </p:nvSpPr>
        <p:spPr>
          <a:xfrm>
            <a:off x="670983" y="5071146"/>
            <a:ext cx="2458560" cy="33855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6464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464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Conxtextual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6464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464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6464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AC8180-4F75-46BD-B41D-51BAE3511DBA}"/>
              </a:ext>
            </a:extLst>
          </p:cNvPr>
          <p:cNvSpPr txBox="1"/>
          <p:nvPr/>
        </p:nvSpPr>
        <p:spPr>
          <a:xfrm>
            <a:off x="480890" y="5886580"/>
            <a:ext cx="1103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1" u="none" strike="noStrike" kern="1200" cap="none" spc="0" normalizeH="0" baseline="0" noProof="0" dirty="0">
                <a:ln>
                  <a:noFill/>
                </a:ln>
                <a:solidFill>
                  <a:srgbClr val="866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CWIS </a:t>
            </a:r>
            <a:r>
              <a:rPr kumimoji="0" lang="de-CH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866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brings</a:t>
            </a:r>
            <a:r>
              <a:rPr kumimoji="0" lang="de-CH" sz="2400" b="1" i="1" u="none" strike="noStrike" kern="1200" cap="none" spc="0" normalizeH="0" baseline="0" noProof="0" dirty="0">
                <a:ln>
                  <a:noFill/>
                </a:ln>
                <a:solidFill>
                  <a:srgbClr val="866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866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various</a:t>
            </a:r>
            <a:r>
              <a:rPr kumimoji="0" lang="de-CH" sz="2400" b="1" i="1" u="none" strike="noStrike" kern="1200" cap="none" spc="0" normalizeH="0" baseline="0" noProof="0" dirty="0">
                <a:ln>
                  <a:noFill/>
                </a:ln>
                <a:solidFill>
                  <a:srgbClr val="866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866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evolved</a:t>
            </a:r>
            <a:r>
              <a:rPr kumimoji="0" lang="de-CH" sz="2400" b="1" i="1" u="none" strike="noStrike" kern="1200" cap="none" spc="0" normalizeH="0" baseline="0" noProof="0" dirty="0">
                <a:ln>
                  <a:noFill/>
                </a:ln>
                <a:solidFill>
                  <a:srgbClr val="866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866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thinking</a:t>
            </a:r>
            <a:r>
              <a:rPr kumimoji="0" lang="de-CH" sz="2400" b="1" i="1" u="none" strike="noStrike" kern="1200" cap="none" spc="0" normalizeH="0" baseline="0" noProof="0" dirty="0">
                <a:ln>
                  <a:noFill/>
                </a:ln>
                <a:solidFill>
                  <a:srgbClr val="866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866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CH" sz="2400" b="1" i="1" u="none" strike="noStrike" kern="1200" cap="none" spc="0" normalizeH="0" baseline="0" noProof="0" dirty="0">
                <a:ln>
                  <a:noFill/>
                </a:ln>
                <a:solidFill>
                  <a:srgbClr val="866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urban </a:t>
            </a:r>
            <a:r>
              <a:rPr kumimoji="0" lang="de-CH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866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sanitation</a:t>
            </a:r>
            <a:r>
              <a:rPr kumimoji="0" lang="de-CH" sz="2400" b="1" i="1" u="none" strike="noStrike" kern="1200" cap="none" spc="0" normalizeH="0" baseline="0" noProof="0" dirty="0">
                <a:ln>
                  <a:noFill/>
                </a:ln>
                <a:solidFill>
                  <a:srgbClr val="866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866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</a:t>
            </a:r>
            <a:r>
              <a:rPr kumimoji="0" lang="de-CH" sz="2400" b="1" i="1" u="none" strike="noStrike" kern="1200" cap="none" spc="0" normalizeH="0" baseline="0" noProof="0" dirty="0">
                <a:ln>
                  <a:noFill/>
                </a:ln>
                <a:solidFill>
                  <a:srgbClr val="866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866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</a:t>
            </a:r>
            <a:r>
              <a:rPr kumimoji="0" lang="de-CH" sz="2400" b="1" i="1" u="none" strike="noStrike" kern="1200" cap="none" spc="0" normalizeH="0" baseline="0" noProof="0" dirty="0">
                <a:ln>
                  <a:noFill/>
                </a:ln>
                <a:solidFill>
                  <a:srgbClr val="866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866E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umbrella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866E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C33D75-B988-4C3E-A103-7CAEE5E0D9E2}"/>
              </a:ext>
            </a:extLst>
          </p:cNvPr>
          <p:cNvSpPr txBox="1"/>
          <p:nvPr/>
        </p:nvSpPr>
        <p:spPr>
          <a:xfrm>
            <a:off x="2141837" y="133965"/>
            <a:ext cx="2320361" cy="33855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6464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Equity in service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E3B534-4894-4B3B-8384-2EC26BA84B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5613" y="3384473"/>
            <a:ext cx="2305556" cy="1333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4467B6-5478-4BDD-ACD9-6AB9DD465B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9" r="7856"/>
          <a:stretch/>
        </p:blipFill>
        <p:spPr>
          <a:xfrm>
            <a:off x="2138806" y="482160"/>
            <a:ext cx="2320361" cy="97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0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531" y="3883903"/>
            <a:ext cx="1438275" cy="800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602" y="5211011"/>
            <a:ext cx="1383086" cy="357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930" y="6063016"/>
            <a:ext cx="1875584" cy="372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7953" y="5021324"/>
            <a:ext cx="1675977" cy="840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4327" y="5698644"/>
            <a:ext cx="1443530" cy="1081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2406" y="3943950"/>
            <a:ext cx="1467807" cy="824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5518" y="5971555"/>
            <a:ext cx="1356564" cy="512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24" y="5195382"/>
            <a:ext cx="1697771" cy="424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433" y="914656"/>
            <a:ext cx="2328156" cy="2856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0404" y="853599"/>
            <a:ext cx="2821282" cy="2813413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708660" y="1410024"/>
            <a:ext cx="5637976" cy="536987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Brings various evolved thinking under one holistic approach.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Prioritize the Human rights approach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Deliver safe management of whole service chain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Recognize sanitation’s role in urban economy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Work in partnerships</a:t>
            </a:r>
          </a:p>
          <a:p>
            <a:pPr lvl="1"/>
            <a:endParaRPr lang="en-US" dirty="0"/>
          </a:p>
          <a:p>
            <a:r>
              <a:rPr lang="en-US" dirty="0"/>
              <a:t>A consensus between research institutions, development banks, NGOs governments etc. </a:t>
            </a:r>
          </a:p>
          <a:p>
            <a:endParaRPr lang="en-US" dirty="0"/>
          </a:p>
          <a:p>
            <a:r>
              <a:rPr lang="en-US" dirty="0"/>
              <a:t>CWIS emerged as a paradigm shift since 2016 and has gained huge traction since.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06679" y="450212"/>
            <a:ext cx="5389321" cy="928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Emergence of CWIS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69589" y="3908082"/>
            <a:ext cx="896459" cy="896459"/>
          </a:xfrm>
          <a:prstGeom prst="rect">
            <a:avLst/>
          </a:prstGeom>
        </p:spPr>
      </p:pic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494509C8-6F16-4218-889D-C4B8E6A6EE55}"/>
              </a:ext>
            </a:extLst>
          </p:cNvPr>
          <p:cNvSpPr txBox="1">
            <a:spLocks/>
          </p:cNvSpPr>
          <p:nvPr/>
        </p:nvSpPr>
        <p:spPr>
          <a:xfrm>
            <a:off x="11525984" y="6546394"/>
            <a:ext cx="587470" cy="311606"/>
          </a:xfrm>
          <a:prstGeom prst="rect">
            <a:avLst/>
          </a:prstGeom>
          <a:noFill/>
        </p:spPr>
        <p:txBody>
          <a:bodyPr vert="horz" wrap="none" lIns="144000" tIns="72000" rIns="360000" bIns="72000" rtlCol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bg1"/>
                </a:solidFill>
                <a:highlight>
                  <a:srgbClr val="646400"/>
                </a:highlight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6464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CEA0FD-A46B-4BE8-9BC6-A950534EECC2}"/>
              </a:ext>
            </a:extLst>
          </p:cNvPr>
          <p:cNvSpPr txBox="1"/>
          <p:nvPr/>
        </p:nvSpPr>
        <p:spPr>
          <a:xfrm>
            <a:off x="4561115" y="3373558"/>
            <a:ext cx="306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(BMGF et al., 2017)</a:t>
            </a:r>
          </a:p>
        </p:txBody>
      </p:sp>
    </p:spTree>
    <p:extLst>
      <p:ext uri="{BB962C8B-B14F-4D97-AF65-F5344CB8AC3E}">
        <p14:creationId xmlns:p14="http://schemas.microsoft.com/office/powerpoint/2010/main" val="58657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1534" y="376621"/>
            <a:ext cx="10515600" cy="1325563"/>
          </a:xfrm>
        </p:spPr>
        <p:txBody>
          <a:bodyPr/>
          <a:lstStyle/>
          <a:p>
            <a:r>
              <a:rPr lang="en-US" b="1" dirty="0"/>
              <a:t>What is CWIS?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534" y="5278288"/>
            <a:ext cx="256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(Narayan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Lüthi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2020)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1534" y="1991294"/>
            <a:ext cx="6918875" cy="3094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approach to urban sanitation, where all members of the city have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equitable access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adequate and affordable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 sanitation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services through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appropriate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systems of all scales (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sewered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non-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sewered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without any contamination to the environment along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entire sanitation value chain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70" y="0"/>
            <a:ext cx="4737932" cy="54629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2243C-2DEB-47E6-8255-436D87A68D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9C5192-683A-4C79-BB80-4B2DA8A0516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51" y="6356350"/>
            <a:ext cx="1320165" cy="3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69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8720" y="34154"/>
            <a:ext cx="10515600" cy="1325563"/>
          </a:xfrm>
        </p:spPr>
        <p:txBody>
          <a:bodyPr/>
          <a:lstStyle/>
          <a:p>
            <a:r>
              <a:rPr lang="en-US" b="1" dirty="0"/>
              <a:t>Manila Principles on CWIS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42256" y="978954"/>
            <a:ext cx="9061066" cy="5559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A34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1. Equity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Everyone in an urban area — including communities marginalized by gender, social, and economic reasons — benefit from equitable, affordable, and safe sanitation services.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A34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2. Environment and public health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3A34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3A34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Human waste is safely managed along the entire sanitation service chain, starting from containment to reuse and disposal.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A34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3. Mix of technologies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 variety of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sewered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and non-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sewered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sanitation solutions coexist in the same city, depending on contextual appropriateness and resource recovery potential.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A34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4. Comprehensive planning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3A34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Planning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is inclusive and holistic with participation from all stakeholders including users and political actors — with short- and long-term vision and incremental perspective and is synergistic with other urban development goals.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A34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5. Monitoring and accountability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3A34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Authorities operate with a clear, inclusive mandate, performance targets, monitoring requirements, human and financial resources, and accountability.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A34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6. Mix of business models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3A34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Sanitation services are deployed through a range of business models, funding sources, and financial mechanisms to reach all members equitably.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2243C-2DEB-47E6-8255-436D87A68D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1DE61-E73F-476A-9D21-C7891C7ADE27}"/>
              </a:ext>
            </a:extLst>
          </p:cNvPr>
          <p:cNvSpPr txBox="1"/>
          <p:nvPr/>
        </p:nvSpPr>
        <p:spPr>
          <a:xfrm>
            <a:off x="10433266" y="5153091"/>
            <a:ext cx="1432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(Narayan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Lüthi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2020)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2E3A8C-569D-4504-8D4F-A838E398160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956" y="6391910"/>
            <a:ext cx="1320165" cy="3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77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1428</Words>
  <Application>Microsoft Office PowerPoint</Application>
  <PresentationFormat>Widescreen</PresentationFormat>
  <Paragraphs>235</Paragraphs>
  <Slides>34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Office Theme</vt:lpstr>
      <vt:lpstr>PowerPoint Presentation</vt:lpstr>
      <vt:lpstr>Learning Goals</vt:lpstr>
      <vt:lpstr>Potential for integrated planning models?</vt:lpstr>
      <vt:lpstr>Urban WASH – complexities &amp; pressures</vt:lpstr>
      <vt:lpstr>Advancements in urban WASH </vt:lpstr>
      <vt:lpstr>PowerPoint Presentation</vt:lpstr>
      <vt:lpstr>PowerPoint Presentation</vt:lpstr>
      <vt:lpstr>What is CWIS?</vt:lpstr>
      <vt:lpstr>Manila Principles on CWIS</vt:lpstr>
      <vt:lpstr>PowerPoint Presentation</vt:lpstr>
      <vt:lpstr>PowerPoint Presentation</vt:lpstr>
      <vt:lpstr>PowerPoint Presentation</vt:lpstr>
      <vt:lpstr>PowerPoint Presentation</vt:lpstr>
      <vt:lpstr>Environmental Health</vt:lpstr>
      <vt:lpstr>PowerPoint Presentation</vt:lpstr>
      <vt:lpstr>What does decentralization mean ?</vt:lpstr>
      <vt:lpstr>Terminologies on Decentralization</vt:lpstr>
      <vt:lpstr>Context Specific technologies</vt:lpstr>
      <vt:lpstr>PowerPoint Presentation</vt:lpstr>
      <vt:lpstr>CWIS Planning Framework</vt:lpstr>
      <vt:lpstr>CWIS Service Framework</vt:lpstr>
      <vt:lpstr>PowerPoint Presentation</vt:lpstr>
      <vt:lpstr>Negative interactions</vt:lpstr>
      <vt:lpstr>PowerPoint Presentation</vt:lpstr>
      <vt:lpstr>PowerPoint Presentation</vt:lpstr>
      <vt:lpstr>Coordination between agencies is a challenge</vt:lpstr>
      <vt:lpstr>PowerPoint Presentation</vt:lpstr>
      <vt:lpstr>Mix of Services cheaper</vt:lpstr>
      <vt:lpstr>Investments in long-term financing </vt:lpstr>
      <vt:lpstr>Challenges</vt:lpstr>
      <vt:lpstr>(Optional) Game – Politics of WASH service provision</vt:lpstr>
      <vt:lpstr>Making a Career in WASH</vt:lpstr>
      <vt:lpstr>SWP Youth</vt:lpstr>
      <vt:lpstr>Questions Regarding Case Study?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Sankara Narayan, Abishek</dc:creator>
  <cp:lastModifiedBy>S Narayan, Abishek</cp:lastModifiedBy>
  <cp:revision>10</cp:revision>
  <dcterms:created xsi:type="dcterms:W3CDTF">2024-05-08T14:31:08Z</dcterms:created>
  <dcterms:modified xsi:type="dcterms:W3CDTF">2024-10-25T13:59:42Z</dcterms:modified>
</cp:coreProperties>
</file>